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1"/>
  </p:handoutMasterIdLst>
  <p:sldIdLst>
    <p:sldId id="343" r:id="rId2"/>
    <p:sldId id="400" r:id="rId3"/>
    <p:sldId id="451" r:id="rId4"/>
    <p:sldId id="452" r:id="rId5"/>
    <p:sldId id="458" r:id="rId6"/>
    <p:sldId id="459" r:id="rId7"/>
    <p:sldId id="455" r:id="rId8"/>
    <p:sldId id="460" r:id="rId9"/>
    <p:sldId id="457" r:id="rId10"/>
  </p:sldIdLst>
  <p:sldSz cx="9144000" cy="6858000" type="screen4x3"/>
  <p:notesSz cx="7053263"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32" autoAdjust="0"/>
    <p:restoredTop sz="94671" autoAdjust="0"/>
  </p:normalViewPr>
  <p:slideViewPr>
    <p:cSldViewPr>
      <p:cViewPr>
        <p:scale>
          <a:sx n="64" d="100"/>
          <a:sy n="64" d="100"/>
        </p:scale>
        <p:origin x="-1332" y="-22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a:p>
        </p:txBody>
      </p:sp>
      <p:sp>
        <p:nvSpPr>
          <p:cNvPr id="3" name="Date Placeholder 2"/>
          <p:cNvSpPr>
            <a:spLocks noGrp="1"/>
          </p:cNvSpPr>
          <p:nvPr>
            <p:ph type="dt" sz="quarter" idx="1"/>
          </p:nvPr>
        </p:nvSpPr>
        <p:spPr>
          <a:xfrm>
            <a:off x="3995217" y="0"/>
            <a:ext cx="3056414" cy="465455"/>
          </a:xfrm>
          <a:prstGeom prst="rect">
            <a:avLst/>
          </a:prstGeom>
        </p:spPr>
        <p:txBody>
          <a:bodyPr vert="horz" lIns="93497" tIns="46749" rIns="93497" bIns="46749" rtlCol="0"/>
          <a:lstStyle>
            <a:lvl1pPr algn="r">
              <a:defRPr sz="1200"/>
            </a:lvl1pPr>
          </a:lstStyle>
          <a:p>
            <a:fld id="{6880AB18-8D0A-4666-A086-AACA7DF28189}" type="datetimeFigureOut">
              <a:rPr lang="en-US" smtClean="0"/>
              <a:pPr/>
              <a:t>4/25/2019</a:t>
            </a:fld>
            <a:endParaRPr lang="en-US"/>
          </a:p>
        </p:txBody>
      </p:sp>
      <p:sp>
        <p:nvSpPr>
          <p:cNvPr id="4" name="Footer Placeholder 3"/>
          <p:cNvSpPr>
            <a:spLocks noGrp="1"/>
          </p:cNvSpPr>
          <p:nvPr>
            <p:ph type="ftr" sz="quarter" idx="2"/>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a:p>
        </p:txBody>
      </p:sp>
      <p:sp>
        <p:nvSpPr>
          <p:cNvPr id="5" name="Slide Number Placeholder 4"/>
          <p:cNvSpPr>
            <a:spLocks noGrp="1"/>
          </p:cNvSpPr>
          <p:nvPr>
            <p:ph type="sldNum" sz="quarter" idx="3"/>
          </p:nvPr>
        </p:nvSpPr>
        <p:spPr>
          <a:xfrm>
            <a:off x="3995217" y="8842029"/>
            <a:ext cx="3056414" cy="465455"/>
          </a:xfrm>
          <a:prstGeom prst="rect">
            <a:avLst/>
          </a:prstGeom>
        </p:spPr>
        <p:txBody>
          <a:bodyPr vert="horz" lIns="93497" tIns="46749" rIns="93497" bIns="46749" rtlCol="0" anchor="b"/>
          <a:lstStyle>
            <a:lvl1pPr algn="r">
              <a:defRPr sz="1200"/>
            </a:lvl1pPr>
          </a:lstStyle>
          <a:p>
            <a:fld id="{88937252-F058-48E7-8C64-5503420D71C7}" type="slidenum">
              <a:rPr lang="en-US" smtClean="0"/>
              <a:pPr/>
              <a:t>‹#›</a:t>
            </a:fld>
            <a:endParaRPr lang="en-US"/>
          </a:p>
        </p:txBody>
      </p:sp>
    </p:spTree>
    <p:extLst>
      <p:ext uri="{BB962C8B-B14F-4D97-AF65-F5344CB8AC3E}">
        <p14:creationId xmlns:p14="http://schemas.microsoft.com/office/powerpoint/2010/main" val="88397436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7B2D973-1A30-4B0F-AFCE-60443D6BB56D}" type="datetimeFigureOut">
              <a:rPr lang="en-US"/>
              <a:pPr>
                <a:defRPr/>
              </a:pPr>
              <a:t>4/25/2019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412D941-7951-44E9-83B2-EA11F3F77DEE}"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EF172EB-CD89-4968-B131-DD0936CCD366}" type="datetimeFigureOut">
              <a:rPr lang="en-US"/>
              <a:pPr>
                <a:defRPr/>
              </a:pPr>
              <a:t>4/25/2019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504A73-BE30-475E-B67A-2A23C95D6BC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54CBD7-534B-4E71-A987-F3558C7EF219}" type="datetimeFigureOut">
              <a:rPr lang="en-US"/>
              <a:pPr>
                <a:defRPr/>
              </a:pPr>
              <a:t>4/25/2019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D497069-1622-4972-A1E8-16775C1A856D}"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5" name="Picture 4" descr="CoDang.gi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6200"/>
            <a:ext cx="1828800" cy="838200"/>
          </a:xfrm>
          <a:prstGeom prst="rect">
            <a:avLst/>
          </a:prstGeom>
        </p:spPr>
      </p:pic>
      <p:cxnSp>
        <p:nvCxnSpPr>
          <p:cNvPr id="8" name="Straight Connector 7"/>
          <p:cNvCxnSpPr/>
          <p:nvPr userDrawn="1"/>
        </p:nvCxnSpPr>
        <p:spPr>
          <a:xfrm>
            <a:off x="0" y="99060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p:nvPr>
        </p:nvSpPr>
        <p:spPr>
          <a:xfrm>
            <a:off x="76200" y="1066800"/>
            <a:ext cx="8915400" cy="5486400"/>
          </a:xfrm>
        </p:spPr>
        <p:txBody>
          <a:bodyPr/>
          <a:lstStyle>
            <a:lvl1pPr algn="just">
              <a:defRPr sz="2800">
                <a:latin typeface="Times New Roman" pitchFamily="18" charset="0"/>
                <a:ea typeface="Tahoma" pitchFamily="34" charset="0"/>
                <a:cs typeface="Times New Roman" pitchFamily="18" charset="0"/>
              </a:defRPr>
            </a:lvl1pPr>
            <a:lvl2pPr marL="742950" indent="-285750" algn="just">
              <a:buFont typeface="Wingdings" pitchFamily="2" charset="2"/>
              <a:buChar char="§"/>
              <a:defRPr sz="2400">
                <a:latin typeface="Times New Roman" pitchFamily="18" charset="0"/>
                <a:ea typeface="Tahoma" pitchFamily="34" charset="0"/>
                <a:cs typeface="Times New Roman" pitchFamily="18" charset="0"/>
              </a:defRPr>
            </a:lvl2pPr>
            <a:lvl3pPr marL="1143000" indent="-228600" algn="just">
              <a:buFont typeface="Courier New" pitchFamily="49" charset="0"/>
              <a:buChar char="o"/>
              <a:defRPr sz="2000">
                <a:latin typeface="Times New Roman" pitchFamily="18" charset="0"/>
                <a:ea typeface="Tahoma" pitchFamily="34" charset="0"/>
                <a:cs typeface="Times New Roman" pitchFamily="18" charset="0"/>
              </a:defRPr>
            </a:lvl3pPr>
            <a:lvl4pPr marL="1600200" indent="-228600" algn="just">
              <a:buFont typeface="Wingdings" pitchFamily="2" charset="2"/>
              <a:buChar char="v"/>
              <a:defRPr sz="1800">
                <a:latin typeface="Times New Roman" pitchFamily="18" charset="0"/>
                <a:ea typeface="Tahoma" pitchFamily="34" charset="0"/>
                <a:cs typeface="Times New Roman" pitchFamily="18" charset="0"/>
              </a:defRPr>
            </a:lvl4pPr>
            <a:lvl5pPr algn="just">
              <a:defRPr sz="1800">
                <a:latin typeface="Times New Roman" pitchFamily="18" charset="0"/>
                <a:ea typeface="Tahoma" pitchFamily="34" charset="0"/>
                <a:cs typeface="Times New Roman"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quarter" idx="11" hasCustomPrompt="1"/>
          </p:nvPr>
        </p:nvSpPr>
        <p:spPr>
          <a:xfrm>
            <a:off x="1524000" y="228600"/>
            <a:ext cx="7620000" cy="533400"/>
          </a:xfrm>
        </p:spPr>
        <p:txBody>
          <a:bodyPr/>
          <a:lstStyle>
            <a:lvl1pPr marL="0" indent="0">
              <a:buNone/>
              <a:defRPr sz="2800" b="1">
                <a:solidFill>
                  <a:srgbClr val="FF0000"/>
                </a:solidFill>
                <a:latin typeface="Times New Roman" pitchFamily="18" charset="0"/>
                <a:ea typeface="Tahoma" pitchFamily="34" charset="0"/>
                <a:cs typeface="Times New Roman" pitchFamily="18" charset="0"/>
              </a:defRPr>
            </a:lvl1pPr>
          </a:lstStyle>
          <a:p>
            <a:pPr lvl="0"/>
            <a:r>
              <a:rPr lang="en-US" smtClean="0"/>
              <a:t>CLICK TO EDIT MASTER TEXT STYLES</a:t>
            </a:r>
            <a:endParaRPr lang="en-US"/>
          </a:p>
        </p:txBody>
      </p:sp>
      <p:sp>
        <p:nvSpPr>
          <p:cNvPr id="7" name="Rounded Rectangle 6"/>
          <p:cNvSpPr/>
          <p:nvPr userDrawn="1"/>
        </p:nvSpPr>
        <p:spPr>
          <a:xfrm>
            <a:off x="0" y="6248400"/>
            <a:ext cx="6934200" cy="609031"/>
          </a:xfrm>
          <a:prstGeom prst="roundRect">
            <a:avLst/>
          </a:prstGeom>
          <a:solidFill>
            <a:srgbClr val="C00000"/>
          </a:solidFill>
          <a:ln>
            <a:noFill/>
          </a:ln>
        </p:spPr>
        <p:style>
          <a:lnRef idx="0">
            <a:schemeClr val="accent2"/>
          </a:lnRef>
          <a:fillRef idx="1001">
            <a:schemeClr val="dk2"/>
          </a:fillRef>
          <a:effectRef idx="3">
            <a:schemeClr val="accent2"/>
          </a:effectRef>
          <a:fontRef idx="minor">
            <a:schemeClr val="lt1"/>
          </a:fontRef>
        </p:style>
        <p:txBody>
          <a:bodyPr rtlCol="0" anchor="ctr"/>
          <a:lstStyle/>
          <a:p>
            <a:pPr algn="ct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KẾ HOẠCH THỰC HIỆN</a:t>
            </a:r>
            <a:r>
              <a:rPr lang="en-US" sz="1600" b="1" baseline="0" smtClean="0">
                <a:ln w="19050">
                  <a:noFill/>
                </a:ln>
                <a:solidFill>
                  <a:schemeClr val="bg1"/>
                </a:solidFill>
                <a:effectLst>
                  <a:outerShdw blurRad="50800" dist="38100" dir="8100000" algn="tr" rotWithShape="0">
                    <a:prstClr val="black">
                      <a:alpha val="40000"/>
                    </a:prstClr>
                  </a:outerShdw>
                </a:effectLst>
                <a:latin typeface="UTM American Sans" pitchFamily="18" charset="0"/>
              </a:rPr>
              <a:t> </a:t>
            </a: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CÔNG TÁC THI ĐUA – KHEN THƯỞNG</a:t>
            </a:r>
          </a:p>
          <a:p>
            <a:pPr algn="ct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 KHỐI CÁC TRƯỜNG CAO ĐẲNG – TRUNG CẤP </a:t>
            </a:r>
            <a:r>
              <a:rPr lang="en-US" sz="1600" b="1" baseline="0" smtClean="0">
                <a:ln w="19050">
                  <a:noFill/>
                </a:ln>
                <a:solidFill>
                  <a:schemeClr val="bg1"/>
                </a:solidFill>
                <a:effectLst>
                  <a:outerShdw blurRad="50800" dist="38100" dir="8100000" algn="tr" rotWithShape="0">
                    <a:prstClr val="black">
                      <a:alpha val="40000"/>
                    </a:prstClr>
                  </a:outerShdw>
                </a:effectLst>
                <a:latin typeface="UTM American Sans" pitchFamily="18" charset="0"/>
              </a:rPr>
              <a:t> </a:t>
            </a: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NĂM HỌC 2017 – 2018</a:t>
            </a:r>
            <a:endParaRPr lang="en-US" sz="1600">
              <a:ln w="19050">
                <a:noFill/>
              </a:ln>
              <a:solidFill>
                <a:schemeClr val="bg1"/>
              </a:solidFill>
              <a:effectLst>
                <a:outerShdw blurRad="50800" dist="38100" dir="8100000" algn="tr" rotWithShape="0">
                  <a:prstClr val="black">
                    <a:alpha val="40000"/>
                  </a:prstClr>
                </a:outerShdw>
              </a:effectLst>
              <a:latin typeface="UTM American Sans" pitchFamily="18" charset="0"/>
            </a:endParaRPr>
          </a:p>
        </p:txBody>
      </p:sp>
    </p:spTree>
    <p:extLst>
      <p:ext uri="{BB962C8B-B14F-4D97-AF65-F5344CB8AC3E}">
        <p14:creationId xmlns:p14="http://schemas.microsoft.com/office/powerpoint/2010/main" val="3370081585"/>
      </p:ext>
    </p:extLst>
  </p:cSld>
  <p:clrMapOvr>
    <a:masterClrMapping/>
  </p:clrMapOvr>
  <p:transition advClick="0">
    <p:cut/>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5" name="Picture 4" descr="CoDang.gi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6200"/>
            <a:ext cx="1828800" cy="838200"/>
          </a:xfrm>
          <a:prstGeom prst="rect">
            <a:avLst/>
          </a:prstGeom>
        </p:spPr>
      </p:pic>
      <p:cxnSp>
        <p:nvCxnSpPr>
          <p:cNvPr id="8" name="Straight Connector 7"/>
          <p:cNvCxnSpPr/>
          <p:nvPr userDrawn="1"/>
        </p:nvCxnSpPr>
        <p:spPr>
          <a:xfrm>
            <a:off x="0" y="99060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p:nvPr>
        </p:nvSpPr>
        <p:spPr>
          <a:xfrm>
            <a:off x="76200" y="1447800"/>
            <a:ext cx="8915400" cy="5105400"/>
          </a:xfrm>
        </p:spPr>
        <p:txBody>
          <a:bodyPr/>
          <a:lstStyle>
            <a:lvl1pPr>
              <a:defRPr sz="2800">
                <a:latin typeface="Times New Roman" pitchFamily="18" charset="0"/>
                <a:ea typeface="Tahoma" pitchFamily="34" charset="0"/>
                <a:cs typeface="Times New Roman" pitchFamily="18" charset="0"/>
              </a:defRPr>
            </a:lvl1pPr>
            <a:lvl2pPr marL="742950" indent="-285750">
              <a:buFont typeface="Wingdings" pitchFamily="2" charset="2"/>
              <a:buChar char="§"/>
              <a:defRPr sz="2400">
                <a:latin typeface="Times New Roman" pitchFamily="18" charset="0"/>
                <a:ea typeface="Tahoma" pitchFamily="34" charset="0"/>
                <a:cs typeface="Times New Roman" pitchFamily="18" charset="0"/>
              </a:defRPr>
            </a:lvl2pPr>
            <a:lvl3pPr marL="1143000" indent="-228600">
              <a:buFont typeface="Courier New" pitchFamily="49" charset="0"/>
              <a:buChar char="o"/>
              <a:defRPr sz="2000">
                <a:latin typeface="Times New Roman" pitchFamily="18" charset="0"/>
                <a:ea typeface="Tahoma" pitchFamily="34" charset="0"/>
                <a:cs typeface="Times New Roman" pitchFamily="18" charset="0"/>
              </a:defRPr>
            </a:lvl3pPr>
            <a:lvl4pPr marL="1600200" indent="-228600">
              <a:buFont typeface="Wingdings" pitchFamily="2" charset="2"/>
              <a:buChar char="v"/>
              <a:defRPr sz="1800">
                <a:latin typeface="Times New Roman" pitchFamily="18" charset="0"/>
                <a:ea typeface="Tahoma" pitchFamily="34" charset="0"/>
                <a:cs typeface="Times New Roman" pitchFamily="18" charset="0"/>
              </a:defRPr>
            </a:lvl4pPr>
            <a:lvl5pPr>
              <a:defRPr sz="1800">
                <a:latin typeface="Times New Roman" pitchFamily="18" charset="0"/>
                <a:ea typeface="Tahoma" pitchFamily="34" charset="0"/>
                <a:cs typeface="Times New Roman"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quarter" idx="11" hasCustomPrompt="1"/>
          </p:nvPr>
        </p:nvSpPr>
        <p:spPr>
          <a:xfrm>
            <a:off x="1524000" y="228600"/>
            <a:ext cx="7620000" cy="533400"/>
          </a:xfrm>
        </p:spPr>
        <p:txBody>
          <a:bodyPr/>
          <a:lstStyle>
            <a:lvl1pPr marL="0" indent="0">
              <a:buNone/>
              <a:defRPr sz="2800" b="1">
                <a:solidFill>
                  <a:srgbClr val="C00000"/>
                </a:solidFill>
                <a:latin typeface="Tahoma" pitchFamily="34" charset="0"/>
                <a:ea typeface="Tahoma" pitchFamily="34" charset="0"/>
                <a:cs typeface="Tahoma" pitchFamily="34" charset="0"/>
              </a:defRPr>
            </a:lvl1pPr>
          </a:lstStyle>
          <a:p>
            <a:pPr lvl="0"/>
            <a:r>
              <a:rPr lang="en-US" smtClean="0"/>
              <a:t>CLICK TO EDIT MASTER TEXT STYLES</a:t>
            </a:r>
            <a:endParaRPr lang="en-US"/>
          </a:p>
        </p:txBody>
      </p:sp>
      <p:sp>
        <p:nvSpPr>
          <p:cNvPr id="6" name="Text Placeholder 5"/>
          <p:cNvSpPr>
            <a:spLocks noGrp="1"/>
          </p:cNvSpPr>
          <p:nvPr>
            <p:ph type="body" sz="quarter" idx="12" hasCustomPrompt="1"/>
          </p:nvPr>
        </p:nvSpPr>
        <p:spPr>
          <a:xfrm>
            <a:off x="152400" y="990600"/>
            <a:ext cx="7391400" cy="381000"/>
          </a:xfrm>
        </p:spPr>
        <p:txBody>
          <a:bodyPr/>
          <a:lstStyle>
            <a:lvl1pPr marL="0" indent="0">
              <a:buNone/>
              <a:defRPr sz="2800" b="1">
                <a:solidFill>
                  <a:srgbClr val="C00000"/>
                </a:solidFill>
                <a:latin typeface="Times New Roman" pitchFamily="18" charset="0"/>
                <a:cs typeface="Times New Roman" pitchFamily="18" charset="0"/>
              </a:defRPr>
            </a:lvl1pPr>
          </a:lstStyle>
          <a:p>
            <a:pPr lvl="0"/>
            <a:r>
              <a:rPr lang="en-US" smtClean="0"/>
              <a:t>CLICK TO EDIT MASTER TEXT STYLES</a:t>
            </a:r>
            <a:endParaRPr lang="en-US"/>
          </a:p>
        </p:txBody>
      </p:sp>
      <p:sp>
        <p:nvSpPr>
          <p:cNvPr id="11" name="Rounded Rectangle 10"/>
          <p:cNvSpPr/>
          <p:nvPr userDrawn="1"/>
        </p:nvSpPr>
        <p:spPr>
          <a:xfrm>
            <a:off x="0" y="6248400"/>
            <a:ext cx="6934200" cy="609031"/>
          </a:xfrm>
          <a:prstGeom prst="roundRect">
            <a:avLst/>
          </a:prstGeom>
          <a:solidFill>
            <a:srgbClr val="C00000"/>
          </a:solidFill>
          <a:ln>
            <a:noFill/>
          </a:ln>
        </p:spPr>
        <p:style>
          <a:lnRef idx="0">
            <a:schemeClr val="accent2"/>
          </a:lnRef>
          <a:fillRef idx="1001">
            <a:schemeClr val="dk2"/>
          </a:fillRef>
          <a:effectRef idx="3">
            <a:schemeClr val="accent2"/>
          </a:effectRef>
          <a:fontRef idx="minor">
            <a:schemeClr val="lt1"/>
          </a:fontRef>
        </p:style>
        <p:txBody>
          <a:bodyPr rtlCol="0" anchor="ctr"/>
          <a:lstStyle/>
          <a:p>
            <a:pPr algn="ct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KẾ HOẠCH THỰC HIỆN</a:t>
            </a:r>
            <a:r>
              <a:rPr lang="en-US" sz="1600" b="1" baseline="0" smtClean="0">
                <a:ln w="19050">
                  <a:noFill/>
                </a:ln>
                <a:solidFill>
                  <a:schemeClr val="bg1"/>
                </a:solidFill>
                <a:effectLst>
                  <a:outerShdw blurRad="50800" dist="38100" dir="8100000" algn="tr" rotWithShape="0">
                    <a:prstClr val="black">
                      <a:alpha val="40000"/>
                    </a:prstClr>
                  </a:outerShdw>
                </a:effectLst>
                <a:latin typeface="UTM American Sans" pitchFamily="18" charset="0"/>
              </a:rPr>
              <a:t> </a:t>
            </a: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CÔNG TÁC THI ĐUA – KHEN THƯỞNG</a:t>
            </a:r>
          </a:p>
          <a:p>
            <a:pPr algn="ct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 KHỐI CÁC TRƯỜNG CAO ĐẲNG – TRUNG CẤP </a:t>
            </a:r>
            <a:r>
              <a:rPr lang="en-US" sz="1600" b="1" baseline="0" smtClean="0">
                <a:ln w="19050">
                  <a:noFill/>
                </a:ln>
                <a:solidFill>
                  <a:schemeClr val="bg1"/>
                </a:solidFill>
                <a:effectLst>
                  <a:outerShdw blurRad="50800" dist="38100" dir="8100000" algn="tr" rotWithShape="0">
                    <a:prstClr val="black">
                      <a:alpha val="40000"/>
                    </a:prstClr>
                  </a:outerShdw>
                </a:effectLst>
                <a:latin typeface="UTM American Sans" pitchFamily="18" charset="0"/>
              </a:rPr>
              <a:t> </a:t>
            </a: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NĂM HỌC 2017 – 2018</a:t>
            </a:r>
            <a:endParaRPr lang="en-US" sz="1600">
              <a:ln w="19050">
                <a:noFill/>
              </a:ln>
              <a:solidFill>
                <a:schemeClr val="bg1"/>
              </a:solidFill>
              <a:effectLst>
                <a:outerShdw blurRad="50800" dist="38100" dir="8100000" algn="tr" rotWithShape="0">
                  <a:prstClr val="black">
                    <a:alpha val="40000"/>
                  </a:prstClr>
                </a:outerShdw>
              </a:effectLst>
              <a:latin typeface="UTM American Sans" pitchFamily="18" charset="0"/>
            </a:endParaRPr>
          </a:p>
        </p:txBody>
      </p:sp>
    </p:spTree>
    <p:extLst>
      <p:ext uri="{BB962C8B-B14F-4D97-AF65-F5344CB8AC3E}">
        <p14:creationId xmlns:p14="http://schemas.microsoft.com/office/powerpoint/2010/main" val="2997654506"/>
      </p:ext>
    </p:extLst>
  </p:cSld>
  <p:clrMapOvr>
    <a:masterClrMapping/>
  </p:clrMapOvr>
  <p:transition advClick="0">
    <p:cut/>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76200" y="1447800"/>
            <a:ext cx="8915400" cy="5105400"/>
          </a:xfrm>
        </p:spPr>
        <p:txBody>
          <a:bodyPr/>
          <a:lstStyle>
            <a:lvl1pPr>
              <a:defRPr sz="2800">
                <a:latin typeface="Times New Roman" pitchFamily="18" charset="0"/>
                <a:ea typeface="Tahoma" pitchFamily="34" charset="0"/>
                <a:cs typeface="Times New Roman" pitchFamily="18" charset="0"/>
              </a:defRPr>
            </a:lvl1pPr>
            <a:lvl2pPr marL="742950" indent="-285750">
              <a:buFont typeface="Wingdings" pitchFamily="2" charset="2"/>
              <a:buChar char="§"/>
              <a:defRPr sz="2400">
                <a:latin typeface="Times New Roman" pitchFamily="18" charset="0"/>
                <a:ea typeface="Tahoma" pitchFamily="34" charset="0"/>
                <a:cs typeface="Times New Roman" pitchFamily="18" charset="0"/>
              </a:defRPr>
            </a:lvl2pPr>
            <a:lvl3pPr marL="1143000" indent="-228600">
              <a:buFont typeface="Courier New" pitchFamily="49" charset="0"/>
              <a:buChar char="o"/>
              <a:defRPr sz="2000">
                <a:latin typeface="Times New Roman" pitchFamily="18" charset="0"/>
                <a:ea typeface="Tahoma" pitchFamily="34" charset="0"/>
                <a:cs typeface="Times New Roman" pitchFamily="18" charset="0"/>
              </a:defRPr>
            </a:lvl3pPr>
            <a:lvl4pPr marL="1600200" indent="-228600">
              <a:buFont typeface="Wingdings" pitchFamily="2" charset="2"/>
              <a:buChar char="v"/>
              <a:defRPr sz="1800">
                <a:latin typeface="Times New Roman" pitchFamily="18" charset="0"/>
                <a:ea typeface="Tahoma" pitchFamily="34" charset="0"/>
                <a:cs typeface="Times New Roman" pitchFamily="18" charset="0"/>
              </a:defRPr>
            </a:lvl4pPr>
            <a:lvl5pPr>
              <a:defRPr sz="1800">
                <a:latin typeface="Times New Roman" pitchFamily="18" charset="0"/>
                <a:ea typeface="Tahoma" pitchFamily="34" charset="0"/>
                <a:cs typeface="Times New Roman"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quarter" idx="11" hasCustomPrompt="1"/>
          </p:nvPr>
        </p:nvSpPr>
        <p:spPr>
          <a:xfrm>
            <a:off x="1524000" y="228600"/>
            <a:ext cx="7620000" cy="533400"/>
          </a:xfrm>
        </p:spPr>
        <p:txBody>
          <a:bodyPr/>
          <a:lstStyle>
            <a:lvl1pPr marL="0" indent="0">
              <a:buNone/>
              <a:defRPr sz="2800" b="1">
                <a:solidFill>
                  <a:srgbClr val="C00000"/>
                </a:solidFill>
                <a:latin typeface="Tahoma" pitchFamily="34" charset="0"/>
                <a:ea typeface="Tahoma" pitchFamily="34" charset="0"/>
                <a:cs typeface="Tahoma" pitchFamily="34" charset="0"/>
              </a:defRPr>
            </a:lvl1pPr>
          </a:lstStyle>
          <a:p>
            <a:pPr lvl="0"/>
            <a:r>
              <a:rPr lang="en-US" smtClean="0"/>
              <a:t>CLICK TO EDIT MASTER TEXT STYLES</a:t>
            </a:r>
            <a:endParaRPr lang="en-US"/>
          </a:p>
        </p:txBody>
      </p:sp>
      <p:sp>
        <p:nvSpPr>
          <p:cNvPr id="6" name="Text Placeholder 5"/>
          <p:cNvSpPr>
            <a:spLocks noGrp="1"/>
          </p:cNvSpPr>
          <p:nvPr>
            <p:ph type="body" sz="quarter" idx="12" hasCustomPrompt="1"/>
          </p:nvPr>
        </p:nvSpPr>
        <p:spPr>
          <a:xfrm>
            <a:off x="152400" y="990600"/>
            <a:ext cx="7391400" cy="381000"/>
          </a:xfrm>
        </p:spPr>
        <p:txBody>
          <a:bodyPr/>
          <a:lstStyle>
            <a:lvl1pPr marL="0" indent="0">
              <a:buNone/>
              <a:defRPr sz="2800" b="1">
                <a:solidFill>
                  <a:srgbClr val="C00000"/>
                </a:solidFill>
                <a:latin typeface="Times New Roman" pitchFamily="18" charset="0"/>
                <a:cs typeface="Times New Roman" pitchFamily="18" charset="0"/>
              </a:defRPr>
            </a:lvl1pPr>
          </a:lstStyle>
          <a:p>
            <a:pPr lvl="0"/>
            <a:r>
              <a:rPr lang="en-US" smtClean="0"/>
              <a:t>CLICK TO EDIT MASTER TEXT STYLES</a:t>
            </a:r>
            <a:endParaRPr lang="en-US"/>
          </a:p>
        </p:txBody>
      </p:sp>
      <p:sp>
        <p:nvSpPr>
          <p:cNvPr id="7" name="Rounded Rectangle 6"/>
          <p:cNvSpPr/>
          <p:nvPr userDrawn="1"/>
        </p:nvSpPr>
        <p:spPr>
          <a:xfrm>
            <a:off x="0" y="6248400"/>
            <a:ext cx="6934200" cy="609031"/>
          </a:xfrm>
          <a:prstGeom prst="roundRect">
            <a:avLst/>
          </a:prstGeom>
          <a:solidFill>
            <a:srgbClr val="C00000"/>
          </a:solidFill>
          <a:ln>
            <a:noFill/>
          </a:ln>
        </p:spPr>
        <p:style>
          <a:lnRef idx="0">
            <a:schemeClr val="accent2"/>
          </a:lnRef>
          <a:fillRef idx="1001">
            <a:schemeClr val="dk2"/>
          </a:fillRef>
          <a:effectRef idx="3">
            <a:schemeClr val="accent2"/>
          </a:effectRef>
          <a:fontRef idx="minor">
            <a:schemeClr val="lt1"/>
          </a:fontRef>
        </p:style>
        <p:txBody>
          <a:bodyPr rtlCol="0" anchor="ctr"/>
          <a:lstStyle/>
          <a:p>
            <a:pPr algn="ct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KẾ HOẠCH THỰC HIỆN</a:t>
            </a:r>
            <a:r>
              <a:rPr lang="en-US" sz="1600" b="1" baseline="0" smtClean="0">
                <a:ln w="19050">
                  <a:noFill/>
                </a:ln>
                <a:solidFill>
                  <a:schemeClr val="bg1"/>
                </a:solidFill>
                <a:effectLst>
                  <a:outerShdw blurRad="50800" dist="38100" dir="8100000" algn="tr" rotWithShape="0">
                    <a:prstClr val="black">
                      <a:alpha val="40000"/>
                    </a:prstClr>
                  </a:outerShdw>
                </a:effectLst>
                <a:latin typeface="UTM American Sans" pitchFamily="18" charset="0"/>
              </a:rPr>
              <a:t> </a:t>
            </a: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CÔNG TÁC THI ĐUA – KHEN THƯỞNG</a:t>
            </a:r>
          </a:p>
          <a:p>
            <a:pPr algn="ct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 KHỐI THI ĐUA</a:t>
            </a:r>
            <a:r>
              <a:rPr lang="en-US" sz="1600" b="1" baseline="0" smtClean="0">
                <a:ln w="19050">
                  <a:noFill/>
                </a:ln>
                <a:solidFill>
                  <a:schemeClr val="bg1"/>
                </a:solidFill>
                <a:effectLst>
                  <a:outerShdw blurRad="50800" dist="38100" dir="8100000" algn="tr" rotWithShape="0">
                    <a:prstClr val="black">
                      <a:alpha val="40000"/>
                    </a:prstClr>
                  </a:outerShdw>
                </a:effectLst>
                <a:latin typeface="UTM American Sans" pitchFamily="18" charset="0"/>
              </a:rPr>
              <a:t> GIÁO DỤC NGHỀ NGHIỆP </a:t>
            </a:r>
            <a:r>
              <a:rPr lang="en-US" sz="1600" b="1" smtClean="0">
                <a:ln w="19050">
                  <a:noFill/>
                </a:ln>
                <a:solidFill>
                  <a:schemeClr val="bg1"/>
                </a:solidFill>
                <a:effectLst>
                  <a:outerShdw blurRad="50800" dist="38100" dir="8100000" algn="tr" rotWithShape="0">
                    <a:prstClr val="black">
                      <a:alpha val="40000"/>
                    </a:prstClr>
                  </a:outerShdw>
                </a:effectLst>
                <a:latin typeface="UTM American Sans" pitchFamily="18" charset="0"/>
              </a:rPr>
              <a:t>NĂM HỌC 2018 – 2019</a:t>
            </a:r>
            <a:endParaRPr lang="en-US" sz="1600">
              <a:ln w="19050">
                <a:noFill/>
              </a:ln>
              <a:solidFill>
                <a:schemeClr val="bg1"/>
              </a:solidFill>
              <a:effectLst>
                <a:outerShdw blurRad="50800" dist="38100" dir="8100000" algn="tr" rotWithShape="0">
                  <a:prstClr val="black">
                    <a:alpha val="40000"/>
                  </a:prstClr>
                </a:outerShdw>
              </a:effectLst>
              <a:latin typeface="UTM American Sans" pitchFamily="18" charset="0"/>
            </a:endParaRPr>
          </a:p>
        </p:txBody>
      </p:sp>
    </p:spTree>
    <p:extLst>
      <p:ext uri="{BB962C8B-B14F-4D97-AF65-F5344CB8AC3E}">
        <p14:creationId xmlns:p14="http://schemas.microsoft.com/office/powerpoint/2010/main" val="659633075"/>
      </p:ext>
    </p:extLst>
  </p:cSld>
  <p:clrMapOvr>
    <a:masterClrMapping/>
  </p:clrMapOvr>
  <p:transition advClick="0">
    <p:cut/>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5" name="Picture 4" descr="CoDang.gi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6200"/>
            <a:ext cx="1828800" cy="838200"/>
          </a:xfrm>
          <a:prstGeom prst="rect">
            <a:avLst/>
          </a:prstGeom>
        </p:spPr>
      </p:pic>
      <p:sp>
        <p:nvSpPr>
          <p:cNvPr id="7" name="TextBox 6"/>
          <p:cNvSpPr txBox="1"/>
          <p:nvPr/>
        </p:nvSpPr>
        <p:spPr>
          <a:xfrm>
            <a:off x="1600200" y="253425"/>
            <a:ext cx="6324600" cy="584775"/>
          </a:xfrm>
          <a:prstGeom prst="rect">
            <a:avLst/>
          </a:prstGeom>
          <a:noFill/>
        </p:spPr>
        <p:txBody>
          <a:bodyPr wrap="square">
            <a:spAutoFit/>
          </a:bodyPr>
          <a:lstStyle/>
          <a:p>
            <a:pPr lvl="0"/>
            <a:r>
              <a:rPr lang="en-US" sz="3200" b="1" kern="1200" smtClean="0">
                <a:solidFill>
                  <a:srgbClr val="FF0000"/>
                </a:solidFill>
                <a:effectLst/>
                <a:latin typeface="Arial" charset="0"/>
                <a:ea typeface="+mn-ea"/>
                <a:cs typeface="+mn-cs"/>
              </a:rPr>
              <a:t>TÌNH HÌNH CHUNG</a:t>
            </a:r>
            <a:endParaRPr lang="en-US" sz="3200" kern="1200">
              <a:solidFill>
                <a:srgbClr val="FF0000"/>
              </a:solidFill>
              <a:effectLst/>
              <a:latin typeface="Arial" charset="0"/>
              <a:ea typeface="+mn-ea"/>
              <a:cs typeface="+mn-cs"/>
            </a:endParaRPr>
          </a:p>
        </p:txBody>
      </p:sp>
      <p:cxnSp>
        <p:nvCxnSpPr>
          <p:cNvPr id="8" name="Straight Connector 7"/>
          <p:cNvCxnSpPr/>
          <p:nvPr userDrawn="1"/>
        </p:nvCxnSpPr>
        <p:spPr>
          <a:xfrm>
            <a:off x="0" y="99060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p:nvPr>
        </p:nvSpPr>
        <p:spPr>
          <a:xfrm>
            <a:off x="76200" y="1066800"/>
            <a:ext cx="8915400" cy="5486400"/>
          </a:xfrm>
        </p:spPr>
        <p:txBody>
          <a:bodyPr/>
          <a:lstStyle>
            <a:lvl1pPr>
              <a:defRPr>
                <a:latin typeface="Tahoma" pitchFamily="34" charset="0"/>
                <a:ea typeface="Tahoma" pitchFamily="34" charset="0"/>
                <a:cs typeface="Tahoma" pitchFamily="34" charset="0"/>
              </a:defRPr>
            </a:lvl1pPr>
            <a:lvl2pPr marL="742950" indent="-285750">
              <a:buFont typeface="Wingdings" pitchFamily="2" charset="2"/>
              <a:buChar char="§"/>
              <a:defRPr>
                <a:latin typeface="Tahoma" pitchFamily="34" charset="0"/>
                <a:ea typeface="Tahoma" pitchFamily="34" charset="0"/>
                <a:cs typeface="Tahoma" pitchFamily="34" charset="0"/>
              </a:defRPr>
            </a:lvl2pPr>
            <a:lvl3pPr marL="1143000" indent="-228600">
              <a:buFont typeface="Courier New" pitchFamily="49" charset="0"/>
              <a:buChar char="o"/>
              <a:defRPr>
                <a:latin typeface="Tahoma" pitchFamily="34" charset="0"/>
                <a:ea typeface="Tahoma" pitchFamily="34" charset="0"/>
                <a:cs typeface="Tahoma" pitchFamily="34" charset="0"/>
              </a:defRPr>
            </a:lvl3pPr>
            <a:lvl4pPr marL="1600200" indent="-228600">
              <a:buFont typeface="Wingdings" pitchFamily="2" charset="2"/>
              <a:buChar char="v"/>
              <a:defRPr>
                <a:latin typeface="Tahoma" pitchFamily="34" charset="0"/>
                <a:ea typeface="Tahoma" pitchFamily="34" charset="0"/>
                <a:cs typeface="Tahoma" pitchFamily="34" charset="0"/>
              </a:defRPr>
            </a:lvl4pPr>
            <a:lvl5pPr>
              <a:defRPr>
                <a:latin typeface="Tahoma" pitchFamily="34" charset="0"/>
                <a:ea typeface="Tahoma" pitchFamily="34" charset="0"/>
                <a:cs typeface="Tahoma"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8514638"/>
      </p:ext>
    </p:extLst>
  </p:cSld>
  <p:clrMapOvr>
    <a:masterClrMapping/>
  </p:clrMapOvr>
  <p:transition advClick="0">
    <p:cut/>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5" name="Picture 4" descr="CoDang.gi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95400" cy="838200"/>
          </a:xfrm>
          <a:prstGeom prst="rect">
            <a:avLst/>
          </a:prstGeom>
        </p:spPr>
      </p:pic>
      <p:cxnSp>
        <p:nvCxnSpPr>
          <p:cNvPr id="8" name="Straight Connector 7"/>
          <p:cNvCxnSpPr/>
          <p:nvPr userDrawn="1"/>
        </p:nvCxnSpPr>
        <p:spPr>
          <a:xfrm>
            <a:off x="0" y="76200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p:nvPr>
        </p:nvSpPr>
        <p:spPr>
          <a:xfrm>
            <a:off x="76200" y="1066800"/>
            <a:ext cx="8915400" cy="5486400"/>
          </a:xfrm>
        </p:spPr>
        <p:txBody>
          <a:bodyPr/>
          <a:lstStyle>
            <a:lvl1pPr>
              <a:defRPr>
                <a:latin typeface="Tahoma" pitchFamily="34" charset="0"/>
                <a:ea typeface="Tahoma" pitchFamily="34" charset="0"/>
                <a:cs typeface="Tahoma" pitchFamily="34" charset="0"/>
              </a:defRPr>
            </a:lvl1pPr>
            <a:lvl2pPr marL="742950" indent="-285750">
              <a:buFont typeface="Wingdings" pitchFamily="2" charset="2"/>
              <a:buChar char="§"/>
              <a:defRPr>
                <a:latin typeface="Tahoma" pitchFamily="34" charset="0"/>
                <a:ea typeface="Tahoma" pitchFamily="34" charset="0"/>
                <a:cs typeface="Tahoma" pitchFamily="34" charset="0"/>
              </a:defRPr>
            </a:lvl2pPr>
            <a:lvl3pPr marL="1143000" indent="-228600">
              <a:buFont typeface="Courier New" pitchFamily="49" charset="0"/>
              <a:buChar char="o"/>
              <a:defRPr>
                <a:latin typeface="Tahoma" pitchFamily="34" charset="0"/>
                <a:ea typeface="Tahoma" pitchFamily="34" charset="0"/>
                <a:cs typeface="Tahoma" pitchFamily="34" charset="0"/>
              </a:defRPr>
            </a:lvl3pPr>
            <a:lvl4pPr marL="1600200" indent="-228600">
              <a:buFont typeface="Wingdings" pitchFamily="2" charset="2"/>
              <a:buChar char="v"/>
              <a:defRPr>
                <a:latin typeface="Tahoma" pitchFamily="34" charset="0"/>
                <a:ea typeface="Tahoma" pitchFamily="34" charset="0"/>
                <a:cs typeface="Tahoma" pitchFamily="34" charset="0"/>
              </a:defRPr>
            </a:lvl4pPr>
            <a:lvl5pPr>
              <a:defRPr>
                <a:latin typeface="Tahoma" pitchFamily="34" charset="0"/>
                <a:ea typeface="Tahoma" pitchFamily="34" charset="0"/>
                <a:cs typeface="Tahoma"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11"/>
          </p:nvPr>
        </p:nvSpPr>
        <p:spPr>
          <a:xfrm>
            <a:off x="1295400" y="76200"/>
            <a:ext cx="7620000" cy="609600"/>
          </a:xfrm>
        </p:spPr>
        <p:txBody>
          <a:bodyPr/>
          <a:lstStyle>
            <a:lvl1pPr marL="0" indent="0" algn="ctr">
              <a:buNone/>
              <a:defRPr sz="2800" b="1">
                <a:solidFill>
                  <a:srgbClr val="FF0000"/>
                </a:solidFill>
                <a:latin typeface="Arial" pitchFamily="34" charset="0"/>
                <a:ea typeface="Tahoma" pitchFamily="34" charset="0"/>
                <a:cs typeface="Arial" pitchFamily="34" charset="0"/>
              </a:defRPr>
            </a:lvl1pPr>
          </a:lstStyle>
          <a:p>
            <a:pPr algn="ctr"/>
            <a:endParaRPr lang="en-US" sz="20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34375189"/>
      </p:ext>
    </p:extLst>
  </p:cSld>
  <p:clrMapOvr>
    <a:masterClrMapping/>
  </p:clrMapOvr>
  <p:transition advClick="0">
    <p:cut/>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5" name="Picture 4" descr="CoDang.gi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95400" cy="838200"/>
          </a:xfrm>
          <a:prstGeom prst="rect">
            <a:avLst/>
          </a:prstGeom>
        </p:spPr>
      </p:pic>
      <p:cxnSp>
        <p:nvCxnSpPr>
          <p:cNvPr id="8" name="Straight Connector 7"/>
          <p:cNvCxnSpPr/>
          <p:nvPr userDrawn="1"/>
        </p:nvCxnSpPr>
        <p:spPr>
          <a:xfrm>
            <a:off x="0" y="91440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0"/>
          </p:nvPr>
        </p:nvSpPr>
        <p:spPr>
          <a:xfrm>
            <a:off x="76200" y="1066800"/>
            <a:ext cx="8915400" cy="5486400"/>
          </a:xfrm>
        </p:spPr>
        <p:txBody>
          <a:bodyPr/>
          <a:lstStyle>
            <a:lvl1pPr>
              <a:defRPr>
                <a:latin typeface="Tahoma" pitchFamily="34" charset="0"/>
                <a:ea typeface="Tahoma" pitchFamily="34" charset="0"/>
                <a:cs typeface="Tahoma" pitchFamily="34" charset="0"/>
              </a:defRPr>
            </a:lvl1pPr>
            <a:lvl2pPr marL="742950" indent="-285750">
              <a:buFont typeface="Wingdings" pitchFamily="2" charset="2"/>
              <a:buChar char="§"/>
              <a:defRPr>
                <a:latin typeface="Tahoma" pitchFamily="34" charset="0"/>
                <a:ea typeface="Tahoma" pitchFamily="34" charset="0"/>
                <a:cs typeface="Tahoma" pitchFamily="34" charset="0"/>
              </a:defRPr>
            </a:lvl2pPr>
            <a:lvl3pPr marL="1143000" indent="-228600">
              <a:buFont typeface="Courier New" pitchFamily="49" charset="0"/>
              <a:buChar char="o"/>
              <a:defRPr>
                <a:latin typeface="Tahoma" pitchFamily="34" charset="0"/>
                <a:ea typeface="Tahoma" pitchFamily="34" charset="0"/>
                <a:cs typeface="Tahoma" pitchFamily="34" charset="0"/>
              </a:defRPr>
            </a:lvl3pPr>
            <a:lvl4pPr marL="1600200" indent="-228600">
              <a:buFont typeface="Wingdings" pitchFamily="2" charset="2"/>
              <a:buChar char="v"/>
              <a:defRPr>
                <a:latin typeface="Tahoma" pitchFamily="34" charset="0"/>
                <a:ea typeface="Tahoma" pitchFamily="34" charset="0"/>
                <a:cs typeface="Tahoma" pitchFamily="34" charset="0"/>
              </a:defRPr>
            </a:lvl4pPr>
            <a:lvl5pPr>
              <a:defRPr>
                <a:latin typeface="Tahoma" pitchFamily="34" charset="0"/>
                <a:ea typeface="Tahoma" pitchFamily="34" charset="0"/>
                <a:cs typeface="Tahoma"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11"/>
          </p:nvPr>
        </p:nvSpPr>
        <p:spPr>
          <a:xfrm>
            <a:off x="1295400" y="76200"/>
            <a:ext cx="7620000" cy="609600"/>
          </a:xfrm>
        </p:spPr>
        <p:txBody>
          <a:bodyPr/>
          <a:lstStyle>
            <a:lvl1pPr marL="0" indent="0" algn="ctr">
              <a:buNone/>
              <a:defRPr sz="2800" b="1">
                <a:solidFill>
                  <a:srgbClr val="FF0000"/>
                </a:solidFill>
                <a:latin typeface="Arial" pitchFamily="34" charset="0"/>
                <a:ea typeface="Tahoma" pitchFamily="34" charset="0"/>
                <a:cs typeface="Arial" pitchFamily="34" charset="0"/>
              </a:defRPr>
            </a:lvl1pPr>
          </a:lstStyle>
          <a:p>
            <a:pPr algn="ctr"/>
            <a:endParaRPr lang="en-US" sz="20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723270522"/>
      </p:ext>
    </p:extLst>
  </p:cSld>
  <p:clrMapOvr>
    <a:masterClrMapping/>
  </p:clrMapOvr>
  <p:transition advClick="0">
    <p:cu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E481E07-B432-40C2-8423-C55D5BC2C35C}" type="datetimeFigureOut">
              <a:rPr lang="en-US"/>
              <a:pPr>
                <a:defRPr/>
              </a:pPr>
              <a:t>4/25/2019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7C8A9E0-A68E-45F9-8E34-4821CC5E204B}" type="slidenum">
              <a:rPr lang="en-US"/>
              <a:pPr>
                <a:defRPr/>
              </a:pPr>
              <a:t>‹#›</a:t>
            </a:fld>
            <a:endParaRPr lang="en-US"/>
          </a:p>
        </p:txBody>
      </p:sp>
      <p:pic>
        <p:nvPicPr>
          <p:cNvPr id="7" name="Picture 6" descr="CoDang.gi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05200" y="0"/>
            <a:ext cx="2114550" cy="838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103B271-5D52-4C9A-BF07-9355AAC70077}" type="datetimeFigureOut">
              <a:rPr lang="en-US"/>
              <a:pPr>
                <a:defRPr/>
              </a:pPr>
              <a:t>4/25/2019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0B27D4E-9818-4F0B-8A16-954E993C433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A45CF32-0FBE-4F65-9EE1-4FA85A25E828}" type="datetimeFigureOut">
              <a:rPr lang="en-US"/>
              <a:pPr>
                <a:defRPr/>
              </a:pPr>
              <a:t>4/25/2019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07095FD-D72A-4DD8-BC19-EB21A726C86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CBFF758-D60B-4E07-B8C0-8B02E53AD890}" type="datetimeFigureOut">
              <a:rPr lang="en-US"/>
              <a:pPr>
                <a:defRPr/>
              </a:pPr>
              <a:t>4/25/2019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007B904-445A-47FD-8E9E-853495A4FA5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85ECD5F-4BFA-4480-AAB4-0FA412AF290D}" type="datetimeFigureOut">
              <a:rPr lang="en-US"/>
              <a:pPr>
                <a:defRPr/>
              </a:pPr>
              <a:t>4/25/2019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F06C09D-BF4F-433C-92FE-AD8B6E52583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65CD1B2-6535-46A4-A482-4EFAF86483E6}" type="datetimeFigureOut">
              <a:rPr lang="en-US"/>
              <a:pPr>
                <a:defRPr/>
              </a:pPr>
              <a:t>4/25/2019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57EF92C-F3CB-44BF-BB82-C515FE934FA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302D410-9370-498C-9AD7-287FAF985727}" type="datetimeFigureOut">
              <a:rPr lang="en-US"/>
              <a:pPr>
                <a:defRPr/>
              </a:pPr>
              <a:t>4/25/2019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0CB4A15-AE76-4EB3-878F-080B76B952D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0973CE9-30F2-4873-8196-1CE8EC643E57}" type="datetimeFigureOut">
              <a:rPr lang="en-US"/>
              <a:pPr>
                <a:defRPr/>
              </a:pPr>
              <a:t>4/25/2019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46C9CC3-BD97-467E-9829-C7FA8BF893F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E5B867D7-08E2-4486-872D-FB0577549A46}" type="datetimeFigureOut">
              <a:rPr lang="en-US"/>
              <a:pPr>
                <a:defRPr/>
              </a:pPr>
              <a:t>4/25/2019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59A2A08E-90B5-4F80-9CBC-68FCAAAAD0A4}" type="slidenum">
              <a:rPr lang="en-US"/>
              <a:pPr>
                <a:defRPr/>
              </a:pPr>
              <a:t>‹#›</a:t>
            </a:fld>
            <a:endParaRPr lang="en-US"/>
          </a:p>
        </p:txBody>
      </p:sp>
      <p:pic>
        <p:nvPicPr>
          <p:cNvPr id="9" name="Picture 119" descr="104tgp copy"/>
          <p:cNvPicPr>
            <a:picLocks noChangeAspect="1" noChangeArrowheads="1"/>
          </p:cNvPicPr>
          <p:nvPr userDrawn="1"/>
        </p:nvPicPr>
        <p:blipFill>
          <a:blip r:embed="rId19">
            <a:extLst>
              <a:ext uri="{28A0092B-C50C-407E-A947-70E740481C1C}">
                <a14:useLocalDpi xmlns:a14="http://schemas.microsoft.com/office/drawing/2010/main" val="0"/>
              </a:ext>
            </a:extLst>
          </a:blip>
          <a:srcRect r="8264"/>
          <a:stretch>
            <a:fillRect/>
          </a:stretch>
        </p:blipFill>
        <p:spPr bwMode="gray">
          <a:xfrm>
            <a:off x="685800" y="936625"/>
            <a:ext cx="8458200" cy="5883275"/>
          </a:xfrm>
          <a:prstGeom prst="rect">
            <a:avLst/>
          </a:prstGeom>
          <a:noFill/>
          <a:extLst>
            <a:ext uri="{909E8E84-426E-40DD-AFC4-6F175D3DCCD1}">
              <a14:hiddenFill xmlns:a14="http://schemas.microsoft.com/office/drawing/2010/main">
                <a:solidFill>
                  <a:srgbClr val="FFFFFF"/>
                </a:solidFill>
              </a14:hiddenFill>
            </a:ext>
          </a:extLst>
        </p:spPr>
      </p:pic>
      <p:sp>
        <p:nvSpPr>
          <p:cNvPr id="10" name="Freeform 102"/>
          <p:cNvSpPr>
            <a:spLocks/>
          </p:cNvSpPr>
          <p:nvPr userDrawn="1"/>
        </p:nvSpPr>
        <p:spPr bwMode="gray">
          <a:xfrm>
            <a:off x="0" y="298450"/>
            <a:ext cx="1600200" cy="6559550"/>
          </a:xfrm>
          <a:custGeom>
            <a:avLst/>
            <a:gdLst>
              <a:gd name="T0" fmla="*/ 0 w 1008"/>
              <a:gd name="T1" fmla="*/ 20 h 4132"/>
              <a:gd name="T2" fmla="*/ 0 w 1008"/>
              <a:gd name="T3" fmla="*/ 4132 h 4132"/>
              <a:gd name="T4" fmla="*/ 1008 w 1008"/>
              <a:gd name="T5" fmla="*/ 4132 h 4132"/>
              <a:gd name="T6" fmla="*/ 301 w 1008"/>
              <a:gd name="T7" fmla="*/ 1855 h 4132"/>
              <a:gd name="T8" fmla="*/ 1005 w 1008"/>
              <a:gd name="T9" fmla="*/ 0 h 4132"/>
              <a:gd name="T10" fmla="*/ 0 w 1008"/>
              <a:gd name="T11" fmla="*/ 20 h 4132"/>
            </a:gdLst>
            <a:ahLst/>
            <a:cxnLst>
              <a:cxn ang="0">
                <a:pos x="T0" y="T1"/>
              </a:cxn>
              <a:cxn ang="0">
                <a:pos x="T2" y="T3"/>
              </a:cxn>
              <a:cxn ang="0">
                <a:pos x="T4" y="T5"/>
              </a:cxn>
              <a:cxn ang="0">
                <a:pos x="T6" y="T7"/>
              </a:cxn>
              <a:cxn ang="0">
                <a:pos x="T8" y="T9"/>
              </a:cxn>
              <a:cxn ang="0">
                <a:pos x="T10" y="T11"/>
              </a:cxn>
            </a:cxnLst>
            <a:rect l="0" t="0" r="r" b="b"/>
            <a:pathLst>
              <a:path w="1008" h="4132">
                <a:moveTo>
                  <a:pt x="0" y="20"/>
                </a:moveTo>
                <a:lnTo>
                  <a:pt x="0" y="4132"/>
                </a:lnTo>
                <a:lnTo>
                  <a:pt x="1008" y="4132"/>
                </a:lnTo>
                <a:cubicBezTo>
                  <a:pt x="395" y="3389"/>
                  <a:pt x="301" y="2565"/>
                  <a:pt x="301" y="1855"/>
                </a:cubicBezTo>
                <a:cubicBezTo>
                  <a:pt x="301" y="1145"/>
                  <a:pt x="535" y="263"/>
                  <a:pt x="1005" y="0"/>
                </a:cubicBezTo>
                <a:cubicBezTo>
                  <a:pt x="549" y="8"/>
                  <a:pt x="0" y="20"/>
                  <a:pt x="0" y="20"/>
                </a:cubicBezTo>
                <a:close/>
              </a:path>
            </a:pathLst>
          </a:custGeom>
          <a:gradFill rotWithShape="1">
            <a:gsLst>
              <a:gs pos="0">
                <a:schemeClr val="accent1">
                  <a:gamma/>
                  <a:tint val="6275"/>
                  <a:invGamma/>
                  <a:alpha val="14000"/>
                </a:schemeClr>
              </a:gs>
              <a:gs pos="100000">
                <a:schemeClr val="accent1">
                  <a:alpha val="1400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 id="2147483666" r:id="rId12"/>
    <p:sldLayoutId id="2147483669" r:id="rId13"/>
    <p:sldLayoutId id="2147483670" r:id="rId14"/>
    <p:sldLayoutId id="2147483665" r:id="rId15"/>
    <p:sldLayoutId id="2147483664" r:id="rId16"/>
    <p:sldLayoutId id="2147483667" r:id="rId17"/>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14.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G:\00. cum thi dua\DSC_0194.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7811"/>
          <a:stretch/>
        </p:blipFill>
        <p:spPr bwMode="auto">
          <a:xfrm>
            <a:off x="0" y="1221475"/>
            <a:ext cx="9144000" cy="563652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Rectangle 3"/>
          <p:cNvSpPr/>
          <p:nvPr/>
        </p:nvSpPr>
        <p:spPr>
          <a:xfrm>
            <a:off x="152400" y="1752600"/>
            <a:ext cx="8763000" cy="3323987"/>
          </a:xfrm>
          <a:prstGeom prst="rect">
            <a:avLst/>
          </a:prstGeom>
          <a:solidFill>
            <a:schemeClr val="bg1">
              <a:lumMod val="95000"/>
            </a:schemeClr>
          </a:solidFill>
          <a:effectLst>
            <a:softEdge rad="63500"/>
          </a:effectLst>
          <a:scene3d>
            <a:camera prst="orthographicFront"/>
            <a:lightRig rig="threePt" dir="t"/>
          </a:scene3d>
          <a:sp3d>
            <a:bevelT/>
          </a:sp3d>
        </p:spPr>
        <p:txBody>
          <a:bodyPr wrap="square">
            <a:spAutoFit/>
          </a:bodyPr>
          <a:lstStyle/>
          <a:p>
            <a:pPr algn="ctr"/>
            <a:r>
              <a:rPr lang="en-US" sz="4000" b="1" dirty="0" err="1" smtClean="0">
                <a:ln w="19050">
                  <a:solidFill>
                    <a:schemeClr val="bg1"/>
                  </a:solidFill>
                </a:ln>
                <a:solidFill>
                  <a:srgbClr val="FF0000"/>
                </a:solidFill>
                <a:effectLst>
                  <a:outerShdw blurRad="50800" dist="38100" dir="2700000" algn="tl" rotWithShape="0">
                    <a:prstClr val="black">
                      <a:alpha val="40000"/>
                    </a:prstClr>
                  </a:outerShdw>
                </a:effectLst>
                <a:latin typeface="UTM American Sans" pitchFamily="18" charset="0"/>
              </a:rPr>
              <a:t>KẾ</a:t>
            </a:r>
            <a:r>
              <a:rPr lang="en-US" sz="4000" b="1" dirty="0" smtClean="0">
                <a:ln w="19050">
                  <a:solidFill>
                    <a:schemeClr val="bg1"/>
                  </a:solidFill>
                </a:ln>
                <a:solidFill>
                  <a:srgbClr val="FF0000"/>
                </a:solidFill>
                <a:effectLst>
                  <a:outerShdw blurRad="50800" dist="38100" dir="2700000" algn="tl" rotWithShape="0">
                    <a:prstClr val="black">
                      <a:alpha val="40000"/>
                    </a:prstClr>
                  </a:outerShdw>
                </a:effectLst>
                <a:latin typeface="UTM American Sans" pitchFamily="18" charset="0"/>
              </a:rPr>
              <a:t> </a:t>
            </a:r>
            <a:r>
              <a:rPr lang="en-US" sz="4000" b="1" dirty="0" err="1" smtClean="0">
                <a:ln w="19050">
                  <a:solidFill>
                    <a:schemeClr val="bg1"/>
                  </a:solidFill>
                </a:ln>
                <a:solidFill>
                  <a:srgbClr val="FF0000"/>
                </a:solidFill>
                <a:effectLst>
                  <a:outerShdw blurRad="50800" dist="38100" dir="2700000" algn="tl" rotWithShape="0">
                    <a:prstClr val="black">
                      <a:alpha val="40000"/>
                    </a:prstClr>
                  </a:outerShdw>
                </a:effectLst>
                <a:latin typeface="UTM American Sans" pitchFamily="18" charset="0"/>
              </a:rPr>
              <a:t>HOẠCH</a:t>
            </a:r>
            <a:r>
              <a:rPr lang="en-US" sz="4000" b="1" dirty="0" smtClean="0">
                <a:ln w="19050">
                  <a:solidFill>
                    <a:schemeClr val="bg1"/>
                  </a:solidFill>
                </a:ln>
                <a:solidFill>
                  <a:srgbClr val="FF0000"/>
                </a:solidFill>
                <a:effectLst>
                  <a:outerShdw blurRad="50800" dist="38100" dir="2700000" algn="tl" rotWithShape="0">
                    <a:prstClr val="black">
                      <a:alpha val="40000"/>
                    </a:prstClr>
                  </a:outerShdw>
                </a:effectLst>
                <a:latin typeface="UTM American Sans" pitchFamily="18" charset="0"/>
              </a:rPr>
              <a:t> </a:t>
            </a:r>
            <a:r>
              <a:rPr lang="en-US" sz="4000" b="1" dirty="0" err="1" smtClean="0">
                <a:ln w="19050">
                  <a:solidFill>
                    <a:schemeClr val="bg1"/>
                  </a:solidFill>
                </a:ln>
                <a:solidFill>
                  <a:srgbClr val="FF0000"/>
                </a:solidFill>
                <a:effectLst>
                  <a:outerShdw blurRad="50800" dist="38100" dir="2700000" algn="tl" rotWithShape="0">
                    <a:prstClr val="black">
                      <a:alpha val="40000"/>
                    </a:prstClr>
                  </a:outerShdw>
                </a:effectLst>
                <a:latin typeface="UTM American Sans" pitchFamily="18" charset="0"/>
              </a:rPr>
              <a:t>THỰC</a:t>
            </a:r>
            <a:r>
              <a:rPr lang="en-US" sz="4000" b="1" dirty="0" smtClean="0">
                <a:ln w="19050">
                  <a:solidFill>
                    <a:schemeClr val="bg1"/>
                  </a:solidFill>
                </a:ln>
                <a:solidFill>
                  <a:srgbClr val="FF0000"/>
                </a:solidFill>
                <a:effectLst>
                  <a:outerShdw blurRad="50800" dist="38100" dir="2700000" algn="tl" rotWithShape="0">
                    <a:prstClr val="black">
                      <a:alpha val="40000"/>
                    </a:prstClr>
                  </a:outerShdw>
                </a:effectLst>
                <a:latin typeface="UTM American Sans" pitchFamily="18" charset="0"/>
              </a:rPr>
              <a:t> </a:t>
            </a:r>
            <a:r>
              <a:rPr lang="en-US" sz="4000" b="1" dirty="0" err="1" smtClean="0">
                <a:ln w="19050">
                  <a:solidFill>
                    <a:schemeClr val="bg1"/>
                  </a:solidFill>
                </a:ln>
                <a:solidFill>
                  <a:srgbClr val="FF0000"/>
                </a:solidFill>
                <a:effectLst>
                  <a:outerShdw blurRad="50800" dist="38100" dir="2700000" algn="tl" rotWithShape="0">
                    <a:prstClr val="black">
                      <a:alpha val="40000"/>
                    </a:prstClr>
                  </a:outerShdw>
                </a:effectLst>
                <a:latin typeface="UTM American Sans" pitchFamily="18" charset="0"/>
              </a:rPr>
              <a:t>HIỆN</a:t>
            </a:r>
            <a:endParaRPr lang="en-US" sz="4000" b="1" dirty="0" smtClean="0">
              <a:ln w="19050">
                <a:solidFill>
                  <a:schemeClr val="bg1"/>
                </a:solidFill>
              </a:ln>
              <a:solidFill>
                <a:srgbClr val="FF0000"/>
              </a:solidFill>
              <a:effectLst>
                <a:outerShdw blurRad="50800" dist="38100" dir="2700000" algn="tl" rotWithShape="0">
                  <a:prstClr val="black">
                    <a:alpha val="40000"/>
                  </a:prstClr>
                </a:outerShdw>
              </a:effectLst>
              <a:latin typeface="UTM American Sans" pitchFamily="18" charset="0"/>
            </a:endParaRPr>
          </a:p>
          <a:p>
            <a:pPr algn="ctr"/>
            <a:r>
              <a:rPr lang="en-US" sz="3400" b="1" dirty="0" smtClean="0">
                <a:ln w="19050">
                  <a:solidFill>
                    <a:schemeClr val="bg1"/>
                  </a:solidFill>
                </a:ln>
                <a:solidFill>
                  <a:srgbClr val="FF0000"/>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CÔNG</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TÁC</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THI</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ĐUA</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KHEN</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THƯỞNG</a:t>
            </a:r>
            <a:endPar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endParaRPr>
          </a:p>
          <a:p>
            <a:pPr algn="ct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KHỐI</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THI</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ĐUA</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01</a:t>
            </a:r>
          </a:p>
          <a:p>
            <a:pPr algn="ct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KHỐI</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THI</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ĐUA</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GIÁO</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DỤC</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NGHỀ</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NGHIỆP</a:t>
            </a:r>
            <a:endPar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endParaRPr>
          </a:p>
          <a:p>
            <a:pPr algn="ct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NĂM</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a:t>
            </a:r>
            <a:r>
              <a:rPr lang="en-US" sz="3400" b="1" dirty="0" err="1"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HỌC</a:t>
            </a:r>
            <a:r>
              <a:rPr lang="en-US" sz="3400" b="1" dirty="0" smtClean="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rPr>
              <a:t> 2018 – 2019</a:t>
            </a:r>
            <a:endParaRPr lang="en-US" sz="3400" dirty="0">
              <a:ln w="19050">
                <a:solidFill>
                  <a:schemeClr val="bg1"/>
                </a:solidFill>
              </a:ln>
              <a:solidFill>
                <a:schemeClr val="accent1"/>
              </a:solidFill>
              <a:effectLst>
                <a:outerShdw blurRad="50800" dist="38100" dir="2700000" algn="tl" rotWithShape="0">
                  <a:prstClr val="black">
                    <a:alpha val="40000"/>
                  </a:prstClr>
                </a:outerShdw>
              </a:effectLst>
              <a:latin typeface="UTM American Sans" pitchFamily="18" charset="0"/>
            </a:endParaRPr>
          </a:p>
        </p:txBody>
      </p:sp>
      <p:sp>
        <p:nvSpPr>
          <p:cNvPr id="5" name="TextBox 4"/>
          <p:cNvSpPr txBox="1"/>
          <p:nvPr/>
        </p:nvSpPr>
        <p:spPr>
          <a:xfrm>
            <a:off x="893320" y="120650"/>
            <a:ext cx="7065011" cy="492443"/>
          </a:xfrm>
          <a:prstGeom prst="rect">
            <a:avLst/>
          </a:prstGeom>
          <a:noFill/>
        </p:spPr>
        <p:txBody>
          <a:bodyPr wrap="none" rtlCol="0">
            <a:spAutoFit/>
          </a:bodyPr>
          <a:lstStyle/>
          <a:p>
            <a:r>
              <a:rPr lang="en-US" sz="2400">
                <a:solidFill>
                  <a:srgbClr val="FF0000"/>
                </a:solidFill>
                <a:latin typeface="UTM American Sans" pitchFamily="18" charset="0"/>
              </a:rPr>
              <a:t>SỞ </a:t>
            </a:r>
            <a:r>
              <a:rPr lang="en-US" sz="2600" smtClean="0">
                <a:solidFill>
                  <a:srgbClr val="FF0000"/>
                </a:solidFill>
                <a:latin typeface="UTM American Sans" pitchFamily="18" charset="0"/>
              </a:rPr>
              <a:t>LAO ĐỘNG VÀ THƯƠNG BINH XÃ HỘI TP.HCM</a:t>
            </a:r>
            <a:endParaRPr lang="vi-VN" sz="2400">
              <a:solidFill>
                <a:srgbClr val="FF0000"/>
              </a:solidFill>
            </a:endParaRPr>
          </a:p>
        </p:txBody>
      </p:sp>
      <p:sp>
        <p:nvSpPr>
          <p:cNvPr id="6" name="TextBox 5"/>
          <p:cNvSpPr txBox="1"/>
          <p:nvPr/>
        </p:nvSpPr>
        <p:spPr>
          <a:xfrm>
            <a:off x="4897" y="600164"/>
            <a:ext cx="9139103" cy="492443"/>
          </a:xfrm>
          <a:prstGeom prst="rect">
            <a:avLst/>
          </a:prstGeom>
          <a:noFill/>
        </p:spPr>
        <p:txBody>
          <a:bodyPr wrap="square" rtlCol="0">
            <a:spAutoFit/>
          </a:bodyPr>
          <a:lstStyle/>
          <a:p>
            <a:pPr algn="ctr"/>
            <a:r>
              <a:rPr lang="en-US" sz="2600">
                <a:solidFill>
                  <a:srgbClr val="FF0000"/>
                </a:solidFill>
                <a:latin typeface="UTM American Sans" pitchFamily="18" charset="0"/>
              </a:rPr>
              <a:t>KHỐI THI ĐUA CÁC </a:t>
            </a:r>
            <a:r>
              <a:rPr lang="en-US" sz="2600" smtClean="0">
                <a:solidFill>
                  <a:srgbClr val="FF0000"/>
                </a:solidFill>
                <a:latin typeface="UTM American Sans" pitchFamily="18" charset="0"/>
              </a:rPr>
              <a:t>TRƯỜNG </a:t>
            </a:r>
            <a:r>
              <a:rPr lang="en-US" sz="2600">
                <a:solidFill>
                  <a:srgbClr val="FF0000"/>
                </a:solidFill>
                <a:latin typeface="UTM American Sans" pitchFamily="18" charset="0"/>
              </a:rPr>
              <a:t>CAO ĐẲNG – TRUNG CẤP</a:t>
            </a:r>
            <a:r>
              <a:rPr lang="en-US" sz="2600" smtClean="0">
                <a:solidFill>
                  <a:srgbClr val="FF0000"/>
                </a:solidFill>
                <a:latin typeface="UTM American Sans" pitchFamily="18" charset="0"/>
              </a:rPr>
              <a:t> </a:t>
            </a:r>
            <a:endParaRPr lang="vi-VN" sz="260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0" y="304801"/>
            <a:ext cx="7543800" cy="838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solidFill>
                  <a:srgbClr val="FF0000"/>
                </a:solidFill>
                <a:latin typeface="UTM Rockwell" pitchFamily="18" charset="0"/>
              </a:rPr>
              <a:t>MỤC ĐÍCH YÊU CẦU</a:t>
            </a:r>
            <a:endParaRPr lang="vi-VN" sz="3600">
              <a:solidFill>
                <a:srgbClr val="FF0000"/>
              </a:solidFill>
            </a:endParaRPr>
          </a:p>
        </p:txBody>
      </p:sp>
      <p:cxnSp>
        <p:nvCxnSpPr>
          <p:cNvPr id="13" name="Elbow Connector 12"/>
          <p:cNvCxnSpPr/>
          <p:nvPr/>
        </p:nvCxnSpPr>
        <p:spPr>
          <a:xfrm flipV="1">
            <a:off x="685800" y="304800"/>
            <a:ext cx="1752600" cy="838200"/>
          </a:xfrm>
          <a:prstGeom prst="bentConnector3">
            <a:avLst>
              <a:gd name="adj1" fmla="val -961"/>
            </a:avLst>
          </a:prstGeom>
          <a:ln w="57150"/>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flipV="1">
            <a:off x="6705600" y="381000"/>
            <a:ext cx="1828800" cy="762000"/>
          </a:xfrm>
          <a:prstGeom prst="bentConnector3">
            <a:avLst>
              <a:gd name="adj1" fmla="val 99419"/>
            </a:avLst>
          </a:prstGeom>
          <a:ln w="57150"/>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762000" y="1600200"/>
            <a:ext cx="7543800" cy="4493538"/>
          </a:xfrm>
          <a:prstGeom prst="rect">
            <a:avLst/>
          </a:prstGeom>
          <a:solidFill>
            <a:schemeClr val="bg1"/>
          </a:solidFill>
          <a:effectLst>
            <a:softEdge rad="127000"/>
          </a:effectLst>
        </p:spPr>
        <p:txBody>
          <a:bodyPr wrap="square">
            <a:spAutoFit/>
          </a:bodyPr>
          <a:lstStyle/>
          <a:p>
            <a:pPr algn="just"/>
            <a:r>
              <a:rPr lang="en-US" sz="2600" smtClean="0">
                <a:latin typeface="UTM Aristote" pitchFamily="18" charset="0"/>
              </a:rPr>
              <a:t>	</a:t>
            </a:r>
            <a:r>
              <a:rPr lang="en-US" sz="2600" smtClean="0">
                <a:solidFill>
                  <a:schemeClr val="accent3">
                    <a:lumMod val="50000"/>
                  </a:schemeClr>
                </a:solidFill>
                <a:latin typeface="UTM Aristote" pitchFamily="18" charset="0"/>
              </a:rPr>
              <a:t>Thực </a:t>
            </a:r>
            <a:r>
              <a:rPr lang="en-US" sz="2600">
                <a:solidFill>
                  <a:schemeClr val="accent3">
                    <a:lumMod val="50000"/>
                  </a:schemeClr>
                </a:solidFill>
                <a:latin typeface="UTM Aristote" pitchFamily="18" charset="0"/>
              </a:rPr>
              <a:t>hiện tốt công tác thi đua, khen thưởng nhằm tạo động lực động viên, lôi cuốn, khuyến khích và tôn vinh các tập thể, cá nhân phát huy truyền thống yêu nước, hăng hái thi đua “dạy tốt – học tốt”, năng động, sáng tạo vươn lên hoàn thành tốt nhiệm vụ được giao, góp phần thực hiện thắng lợi các mục tiêu phát triển sự nghiệp giáo dục của Thành phố và của đơn vị trong năm học </a:t>
            </a:r>
            <a:r>
              <a:rPr lang="en-US" sz="2600" smtClean="0">
                <a:solidFill>
                  <a:schemeClr val="accent3">
                    <a:lumMod val="50000"/>
                  </a:schemeClr>
                </a:solidFill>
                <a:latin typeface="UTM Aristote" pitchFamily="18" charset="0"/>
              </a:rPr>
              <a:t>2018 </a:t>
            </a:r>
            <a:r>
              <a:rPr lang="en-US" sz="2600">
                <a:solidFill>
                  <a:schemeClr val="accent3">
                    <a:lumMod val="50000"/>
                  </a:schemeClr>
                </a:solidFill>
                <a:latin typeface="UTM Aristote" pitchFamily="18" charset="0"/>
              </a:rPr>
              <a:t>– </a:t>
            </a:r>
            <a:r>
              <a:rPr lang="en-US" sz="2600" smtClean="0">
                <a:solidFill>
                  <a:schemeClr val="accent3">
                    <a:lumMod val="50000"/>
                  </a:schemeClr>
                </a:solidFill>
                <a:latin typeface="UTM Aristote" pitchFamily="18" charset="0"/>
              </a:rPr>
              <a:t>2019.</a:t>
            </a:r>
            <a:endParaRPr lang="vi-VN" sz="2600">
              <a:solidFill>
                <a:schemeClr val="accent3">
                  <a:lumMod val="50000"/>
                </a:schemeClr>
              </a:solidFill>
            </a:endParaRPr>
          </a:p>
        </p:txBody>
      </p:sp>
    </p:spTree>
    <p:extLst>
      <p:ext uri="{BB962C8B-B14F-4D97-AF65-F5344CB8AC3E}">
        <p14:creationId xmlns:p14="http://schemas.microsoft.com/office/powerpoint/2010/main" val="271599260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nodeType="afterEffect">
                                  <p:stCondLst>
                                    <p:cond delay="0"/>
                                  </p:stCondLst>
                                  <p:iterate type="lt">
                                    <p:tmPct val="4000"/>
                                  </p:iterate>
                                  <p:childTnLst>
                                    <p:set>
                                      <p:cBhvr override="childStyle">
                                        <p:cTn id="6" dur="500" fill="hold"/>
                                        <p:tgtEl>
                                          <p:spTgt spid="8">
                                            <p:txEl>
                                              <p:pRg st="0" end="0"/>
                                            </p:txEl>
                                          </p:spTgt>
                                        </p:tgtEl>
                                        <p:attrNameLst>
                                          <p:attrName>style.color</p:attrName>
                                        </p:attrNameLst>
                                      </p:cBhvr>
                                      <p:to>
                                        <p:clrVal>
                                          <a:schemeClr val="accent2"/>
                                        </p:clrVal>
                                      </p:to>
                                    </p:set>
                                    <p:set>
                                      <p:cBhvr>
                                        <p:cTn id="7" dur="500" fill="hold"/>
                                        <p:tgtEl>
                                          <p:spTgt spid="8">
                                            <p:txEl>
                                              <p:pRg st="0" end="0"/>
                                            </p:txEl>
                                          </p:spTgt>
                                        </p:tgtEl>
                                        <p:attrNameLst>
                                          <p:attrName>fillcolor</p:attrName>
                                        </p:attrNameLst>
                                      </p:cBhvr>
                                      <p:to>
                                        <p:clrVal>
                                          <a:schemeClr val="accent2"/>
                                        </p:clrVal>
                                      </p:to>
                                    </p:set>
                                    <p:set>
                                      <p:cBhvr>
                                        <p:cTn id="8" dur="500" fill="hold"/>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0" y="381001"/>
            <a:ext cx="7543800" cy="838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600" b="1">
                <a:solidFill>
                  <a:srgbClr val="FF0000"/>
                </a:solidFill>
                <a:latin typeface="UTM Rockwell" pitchFamily="18" charset="0"/>
              </a:rPr>
              <a:t>NGUYÊN TẮC </a:t>
            </a:r>
            <a:endParaRPr lang="en-US" sz="3600" b="1" smtClean="0">
              <a:solidFill>
                <a:srgbClr val="FF0000"/>
              </a:solidFill>
              <a:latin typeface="UTM Rockwell" pitchFamily="18" charset="0"/>
            </a:endParaRPr>
          </a:p>
          <a:p>
            <a:pPr lvl="0" algn="ctr"/>
            <a:r>
              <a:rPr lang="en-US" sz="3600" b="1" smtClean="0">
                <a:solidFill>
                  <a:srgbClr val="FF0000"/>
                </a:solidFill>
                <a:latin typeface="UTM Rockwell" pitchFamily="18" charset="0"/>
              </a:rPr>
              <a:t>THI </a:t>
            </a:r>
            <a:r>
              <a:rPr lang="en-US" sz="3600" b="1">
                <a:solidFill>
                  <a:srgbClr val="FF0000"/>
                </a:solidFill>
                <a:latin typeface="UTM Rockwell" pitchFamily="18" charset="0"/>
              </a:rPr>
              <a:t>ĐUA, KHEN THƯỞNG</a:t>
            </a:r>
            <a:endParaRPr lang="vi-VN" sz="3600" b="1">
              <a:solidFill>
                <a:srgbClr val="FF0000"/>
              </a:solidFill>
              <a:latin typeface="UTM Rockwell" pitchFamily="18" charset="0"/>
            </a:endParaRPr>
          </a:p>
        </p:txBody>
      </p:sp>
      <p:cxnSp>
        <p:nvCxnSpPr>
          <p:cNvPr id="13" name="Elbow Connector 12"/>
          <p:cNvCxnSpPr/>
          <p:nvPr/>
        </p:nvCxnSpPr>
        <p:spPr>
          <a:xfrm flipV="1">
            <a:off x="685800" y="228600"/>
            <a:ext cx="1752600" cy="838200"/>
          </a:xfrm>
          <a:prstGeom prst="bentConnector3">
            <a:avLst>
              <a:gd name="adj1" fmla="val -961"/>
            </a:avLst>
          </a:prstGeom>
          <a:ln w="57150"/>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flipV="1">
            <a:off x="6705600" y="609600"/>
            <a:ext cx="1828800" cy="762000"/>
          </a:xfrm>
          <a:prstGeom prst="bentConnector3">
            <a:avLst>
              <a:gd name="adj1" fmla="val 99419"/>
            </a:avLst>
          </a:prstGeom>
          <a:ln w="57150"/>
        </p:spPr>
        <p:style>
          <a:lnRef idx="1">
            <a:schemeClr val="accent1"/>
          </a:lnRef>
          <a:fillRef idx="0">
            <a:schemeClr val="accent1"/>
          </a:fillRef>
          <a:effectRef idx="0">
            <a:schemeClr val="accent1"/>
          </a:effectRef>
          <a:fontRef idx="minor">
            <a:schemeClr val="tx1"/>
          </a:fontRef>
        </p:style>
      </p:cxnSp>
      <p:sp>
        <p:nvSpPr>
          <p:cNvPr id="42" name="Freeform 7"/>
          <p:cNvSpPr>
            <a:spLocks/>
          </p:cNvSpPr>
          <p:nvPr/>
        </p:nvSpPr>
        <p:spPr bwMode="gray">
          <a:xfrm>
            <a:off x="807019" y="5479847"/>
            <a:ext cx="1000738" cy="844753"/>
          </a:xfrm>
          <a:custGeom>
            <a:avLst/>
            <a:gdLst>
              <a:gd name="T0" fmla="*/ 51 w 1323"/>
              <a:gd name="T1" fmla="*/ 367 h 1322"/>
              <a:gd name="T2" fmla="*/ 1323 w 1323"/>
              <a:gd name="T3" fmla="*/ 1322 h 1322"/>
              <a:gd name="T4" fmla="*/ 1323 w 1323"/>
              <a:gd name="T5" fmla="*/ 974 h 1322"/>
              <a:gd name="T6" fmla="*/ 0 w 1323"/>
              <a:gd name="T7" fmla="*/ 0 h 1322"/>
              <a:gd name="T8" fmla="*/ 51 w 1323"/>
              <a:gd name="T9" fmla="*/ 367 h 1322"/>
            </a:gdLst>
            <a:ahLst/>
            <a:cxnLst>
              <a:cxn ang="0">
                <a:pos x="T0" y="T1"/>
              </a:cxn>
              <a:cxn ang="0">
                <a:pos x="T2" y="T3"/>
              </a:cxn>
              <a:cxn ang="0">
                <a:pos x="T4" y="T5"/>
              </a:cxn>
              <a:cxn ang="0">
                <a:pos x="T6" y="T7"/>
              </a:cxn>
              <a:cxn ang="0">
                <a:pos x="T8" y="T9"/>
              </a:cxn>
            </a:cxnLst>
            <a:rect l="0" t="0" r="r" b="b"/>
            <a:pathLst>
              <a:path w="1323" h="1322">
                <a:moveTo>
                  <a:pt x="51" y="367"/>
                </a:moveTo>
                <a:lnTo>
                  <a:pt x="1323" y="1322"/>
                </a:lnTo>
                <a:lnTo>
                  <a:pt x="1323" y="974"/>
                </a:lnTo>
                <a:lnTo>
                  <a:pt x="0" y="0"/>
                </a:lnTo>
                <a:lnTo>
                  <a:pt x="51" y="367"/>
                </a:lnTo>
                <a:close/>
              </a:path>
            </a:pathLst>
          </a:custGeom>
          <a:solidFill>
            <a:srgbClr val="80808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43" name="Freeform 8"/>
          <p:cNvSpPr>
            <a:spLocks/>
          </p:cNvSpPr>
          <p:nvPr/>
        </p:nvSpPr>
        <p:spPr bwMode="gray">
          <a:xfrm>
            <a:off x="1796538" y="5414670"/>
            <a:ext cx="1557951" cy="906096"/>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Lst>
            <a:ahLst/>
            <a:cxnLst>
              <a:cxn ang="0">
                <a:pos x="T0" y="T1"/>
              </a:cxn>
              <a:cxn ang="0">
                <a:pos x="T2" y="T3"/>
              </a:cxn>
              <a:cxn ang="0">
                <a:pos x="T4" y="T5"/>
              </a:cxn>
              <a:cxn ang="0">
                <a:pos x="T6" y="T7"/>
              </a:cxn>
              <a:cxn ang="0">
                <a:pos x="T8" y="T9"/>
              </a:cxn>
            </a:cxnLst>
            <a:rect l="0" t="0" r="r" b="b"/>
            <a:pathLst>
              <a:path w="2083" h="1418">
                <a:moveTo>
                  <a:pt x="0" y="1070"/>
                </a:moveTo>
                <a:lnTo>
                  <a:pt x="2083" y="0"/>
                </a:lnTo>
                <a:lnTo>
                  <a:pt x="2045" y="355"/>
                </a:lnTo>
                <a:lnTo>
                  <a:pt x="7" y="1418"/>
                </a:lnTo>
                <a:lnTo>
                  <a:pt x="0" y="1070"/>
                </a:lnTo>
                <a:close/>
              </a:path>
            </a:pathLst>
          </a:custGeom>
          <a:solidFill>
            <a:schemeClr val="accent5">
              <a:lumMod val="40000"/>
              <a:lumOff val="60000"/>
            </a:schemeClr>
          </a:solidFill>
          <a:ln>
            <a:noFill/>
          </a:ln>
          <a:effectLst/>
        </p:spPr>
        <p:txBody>
          <a:bodyPr wrap="none" anchor="ctr"/>
          <a:lstStyle/>
          <a:p>
            <a:endParaRPr lang="vi-VN"/>
          </a:p>
        </p:txBody>
      </p:sp>
      <p:sp>
        <p:nvSpPr>
          <p:cNvPr id="44" name="Freeform 9"/>
          <p:cNvSpPr>
            <a:spLocks/>
          </p:cNvSpPr>
          <p:nvPr/>
        </p:nvSpPr>
        <p:spPr bwMode="gray">
          <a:xfrm>
            <a:off x="807019" y="5051081"/>
            <a:ext cx="2547470" cy="1047314"/>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Lst>
            <a:ahLst/>
            <a:cxnLst>
              <a:cxn ang="0">
                <a:pos x="T0" y="T1"/>
              </a:cxn>
              <a:cxn ang="0">
                <a:pos x="T2" y="T3"/>
              </a:cxn>
              <a:cxn ang="0">
                <a:pos x="T4" y="T5"/>
              </a:cxn>
              <a:cxn ang="0">
                <a:pos x="T6" y="T7"/>
              </a:cxn>
              <a:cxn ang="0">
                <a:pos x="T8" y="T9"/>
              </a:cxn>
            </a:cxnLst>
            <a:rect l="0" t="0" r="r" b="b"/>
            <a:pathLst>
              <a:path w="3406" h="1639">
                <a:moveTo>
                  <a:pt x="1323" y="1639"/>
                </a:moveTo>
                <a:lnTo>
                  <a:pt x="0" y="671"/>
                </a:lnTo>
                <a:lnTo>
                  <a:pt x="1969" y="0"/>
                </a:lnTo>
                <a:lnTo>
                  <a:pt x="3406" y="569"/>
                </a:lnTo>
                <a:lnTo>
                  <a:pt x="1323" y="1639"/>
                </a:lnTo>
                <a:close/>
              </a:path>
            </a:pathLst>
          </a:custGeom>
          <a:solidFill>
            <a:srgbClr val="969696"/>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9" name="AutoShape 31"/>
          <p:cNvSpPr>
            <a:spLocks noChangeArrowheads="1"/>
          </p:cNvSpPr>
          <p:nvPr/>
        </p:nvSpPr>
        <p:spPr bwMode="gray">
          <a:xfrm>
            <a:off x="4353330" y="4237797"/>
            <a:ext cx="3546311" cy="561550"/>
          </a:xfrm>
          <a:prstGeom prst="roundRect">
            <a:avLst>
              <a:gd name="adj" fmla="val 16667"/>
            </a:avLst>
          </a:prstGeom>
          <a:solidFill>
            <a:srgbClr val="FFFFFF">
              <a:alpha val="8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10" name="AutoShape 30"/>
          <p:cNvSpPr>
            <a:spLocks noChangeArrowheads="1"/>
          </p:cNvSpPr>
          <p:nvPr/>
        </p:nvSpPr>
        <p:spPr bwMode="gray">
          <a:xfrm>
            <a:off x="4353330" y="3606053"/>
            <a:ext cx="3546311" cy="561550"/>
          </a:xfrm>
          <a:prstGeom prst="roundRect">
            <a:avLst>
              <a:gd name="adj" fmla="val 16667"/>
            </a:avLst>
          </a:prstGeom>
          <a:solidFill>
            <a:srgbClr val="FFFFFF">
              <a:alpha val="8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12" name="AutoShape 3"/>
          <p:cNvSpPr>
            <a:spLocks noChangeArrowheads="1"/>
          </p:cNvSpPr>
          <p:nvPr/>
        </p:nvSpPr>
        <p:spPr bwMode="gray">
          <a:xfrm flipH="1">
            <a:off x="2391367" y="3025492"/>
            <a:ext cx="937473" cy="671838"/>
          </a:xfrm>
          <a:prstGeom prst="curvedRightArrow">
            <a:avLst>
              <a:gd name="adj1" fmla="val 16542"/>
              <a:gd name="adj2" fmla="val 38977"/>
              <a:gd name="adj3" fmla="val 30823"/>
            </a:avLst>
          </a:prstGeom>
          <a:gradFill rotWithShape="1">
            <a:gsLst>
              <a:gs pos="0">
                <a:srgbClr val="03D4A8"/>
              </a:gs>
              <a:gs pos="25000">
                <a:srgbClr val="21D6E0"/>
              </a:gs>
              <a:gs pos="75000">
                <a:srgbClr val="0087E6"/>
              </a:gs>
              <a:gs pos="100000">
                <a:srgbClr val="005CB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14" name="AutoShape 4"/>
          <p:cNvSpPr>
            <a:spLocks noChangeArrowheads="1"/>
          </p:cNvSpPr>
          <p:nvPr/>
        </p:nvSpPr>
        <p:spPr bwMode="gray">
          <a:xfrm>
            <a:off x="664067" y="3112642"/>
            <a:ext cx="937475" cy="671838"/>
          </a:xfrm>
          <a:prstGeom prst="curvedRightArrow">
            <a:avLst>
              <a:gd name="adj1" fmla="val 19583"/>
              <a:gd name="adj2" fmla="val 44676"/>
              <a:gd name="adj3" fmla="val 30647"/>
            </a:avLst>
          </a:prstGeom>
          <a:gradFill rotWithShape="1">
            <a:gsLst>
              <a:gs pos="0">
                <a:srgbClr val="03D4A8"/>
              </a:gs>
              <a:gs pos="25000">
                <a:srgbClr val="21D6E0"/>
              </a:gs>
              <a:gs pos="75000">
                <a:srgbClr val="0087E6"/>
              </a:gs>
              <a:gs pos="100000">
                <a:srgbClr val="005CB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nvGrpSpPr>
          <p:cNvPr id="16" name="Group 6"/>
          <p:cNvGrpSpPr>
            <a:grpSpLocks/>
          </p:cNvGrpSpPr>
          <p:nvPr/>
        </p:nvGrpSpPr>
        <p:grpSpPr bwMode="auto">
          <a:xfrm>
            <a:off x="791303" y="4741057"/>
            <a:ext cx="2547470" cy="1273519"/>
            <a:chOff x="1082" y="2355"/>
            <a:chExt cx="3406" cy="1993"/>
          </a:xfrm>
        </p:grpSpPr>
        <p:sp>
          <p:nvSpPr>
            <p:cNvPr id="30" name="Freeform 7"/>
            <p:cNvSpPr>
              <a:spLocks/>
            </p:cNvSpPr>
            <p:nvPr/>
          </p:nvSpPr>
          <p:spPr bwMode="gray">
            <a:xfrm>
              <a:off x="1082" y="3026"/>
              <a:ext cx="1338" cy="1322"/>
            </a:xfrm>
            <a:custGeom>
              <a:avLst/>
              <a:gdLst>
                <a:gd name="T0" fmla="*/ 51 w 1323"/>
                <a:gd name="T1" fmla="*/ 367 h 1322"/>
                <a:gd name="T2" fmla="*/ 1323 w 1323"/>
                <a:gd name="T3" fmla="*/ 1322 h 1322"/>
                <a:gd name="T4" fmla="*/ 1323 w 1323"/>
                <a:gd name="T5" fmla="*/ 974 h 1322"/>
                <a:gd name="T6" fmla="*/ 0 w 1323"/>
                <a:gd name="T7" fmla="*/ 0 h 1322"/>
                <a:gd name="T8" fmla="*/ 51 w 1323"/>
                <a:gd name="T9" fmla="*/ 367 h 1322"/>
              </a:gdLst>
              <a:ahLst/>
              <a:cxnLst>
                <a:cxn ang="0">
                  <a:pos x="T0" y="T1"/>
                </a:cxn>
                <a:cxn ang="0">
                  <a:pos x="T2" y="T3"/>
                </a:cxn>
                <a:cxn ang="0">
                  <a:pos x="T4" y="T5"/>
                </a:cxn>
                <a:cxn ang="0">
                  <a:pos x="T6" y="T7"/>
                </a:cxn>
                <a:cxn ang="0">
                  <a:pos x="T8" y="T9"/>
                </a:cxn>
              </a:cxnLst>
              <a:rect l="0" t="0" r="r" b="b"/>
              <a:pathLst>
                <a:path w="1323" h="1322">
                  <a:moveTo>
                    <a:pt x="51" y="367"/>
                  </a:moveTo>
                  <a:lnTo>
                    <a:pt x="1323" y="1322"/>
                  </a:lnTo>
                  <a:lnTo>
                    <a:pt x="1323" y="974"/>
                  </a:lnTo>
                  <a:lnTo>
                    <a:pt x="0" y="0"/>
                  </a:lnTo>
                  <a:lnTo>
                    <a:pt x="51" y="367"/>
                  </a:lnTo>
                  <a:close/>
                </a:path>
              </a:pathLst>
            </a:custGeom>
            <a:solidFill>
              <a:srgbClr val="80808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31" name="Freeform 8"/>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Lst>
              <a:ahLst/>
              <a:cxnLst>
                <a:cxn ang="0">
                  <a:pos x="T0" y="T1"/>
                </a:cxn>
                <a:cxn ang="0">
                  <a:pos x="T2" y="T3"/>
                </a:cxn>
                <a:cxn ang="0">
                  <a:pos x="T4" y="T5"/>
                </a:cxn>
                <a:cxn ang="0">
                  <a:pos x="T6" y="T7"/>
                </a:cxn>
                <a:cxn ang="0">
                  <a:pos x="T8" y="T9"/>
                </a:cxn>
              </a:cxnLst>
              <a:rect l="0" t="0" r="r" b="b"/>
              <a:pathLst>
                <a:path w="2083" h="1418">
                  <a:moveTo>
                    <a:pt x="0" y="1070"/>
                  </a:moveTo>
                  <a:lnTo>
                    <a:pt x="2083" y="0"/>
                  </a:lnTo>
                  <a:lnTo>
                    <a:pt x="2045" y="355"/>
                  </a:lnTo>
                  <a:lnTo>
                    <a:pt x="7" y="1418"/>
                  </a:lnTo>
                  <a:lnTo>
                    <a:pt x="0" y="1070"/>
                  </a:lnTo>
                  <a:close/>
                </a:path>
              </a:pathLst>
            </a:custGeom>
            <a:solidFill>
              <a:schemeClr val="hlink"/>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32" name="Freeform 9"/>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Lst>
              <a:ahLst/>
              <a:cxnLst>
                <a:cxn ang="0">
                  <a:pos x="T0" y="T1"/>
                </a:cxn>
                <a:cxn ang="0">
                  <a:pos x="T2" y="T3"/>
                </a:cxn>
                <a:cxn ang="0">
                  <a:pos x="T4" y="T5"/>
                </a:cxn>
                <a:cxn ang="0">
                  <a:pos x="T6" y="T7"/>
                </a:cxn>
                <a:cxn ang="0">
                  <a:pos x="T8" y="T9"/>
                </a:cxn>
              </a:cxnLst>
              <a:rect l="0" t="0" r="r" b="b"/>
              <a:pathLst>
                <a:path w="3406" h="1639">
                  <a:moveTo>
                    <a:pt x="1323" y="1639"/>
                  </a:moveTo>
                  <a:lnTo>
                    <a:pt x="0" y="671"/>
                  </a:lnTo>
                  <a:lnTo>
                    <a:pt x="1969" y="0"/>
                  </a:lnTo>
                  <a:lnTo>
                    <a:pt x="3406" y="569"/>
                  </a:lnTo>
                  <a:lnTo>
                    <a:pt x="1323" y="1639"/>
                  </a:lnTo>
                  <a:close/>
                </a:path>
              </a:pathLst>
            </a:custGeom>
            <a:solidFill>
              <a:srgbClr val="969696"/>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grpSp>
        <p:nvGrpSpPr>
          <p:cNvPr id="17" name="Group 10"/>
          <p:cNvGrpSpPr>
            <a:grpSpLocks/>
          </p:cNvGrpSpPr>
          <p:nvPr/>
        </p:nvGrpSpPr>
        <p:grpSpPr bwMode="auto">
          <a:xfrm>
            <a:off x="736704" y="4429866"/>
            <a:ext cx="2637971" cy="1273519"/>
            <a:chOff x="1082" y="2355"/>
            <a:chExt cx="3406" cy="1993"/>
          </a:xfrm>
        </p:grpSpPr>
        <p:sp>
          <p:nvSpPr>
            <p:cNvPr id="27" name="Freeform 11"/>
            <p:cNvSpPr>
              <a:spLocks/>
            </p:cNvSpPr>
            <p:nvPr/>
          </p:nvSpPr>
          <p:spPr bwMode="gray">
            <a:xfrm>
              <a:off x="1082" y="3026"/>
              <a:ext cx="1338" cy="1322"/>
            </a:xfrm>
            <a:custGeom>
              <a:avLst/>
              <a:gdLst>
                <a:gd name="T0" fmla="*/ 51 w 1323"/>
                <a:gd name="T1" fmla="*/ 367 h 1322"/>
                <a:gd name="T2" fmla="*/ 1323 w 1323"/>
                <a:gd name="T3" fmla="*/ 1322 h 1322"/>
                <a:gd name="T4" fmla="*/ 1323 w 1323"/>
                <a:gd name="T5" fmla="*/ 974 h 1322"/>
                <a:gd name="T6" fmla="*/ 0 w 1323"/>
                <a:gd name="T7" fmla="*/ 0 h 1322"/>
                <a:gd name="T8" fmla="*/ 51 w 1323"/>
                <a:gd name="T9" fmla="*/ 367 h 1322"/>
              </a:gdLst>
              <a:ahLst/>
              <a:cxnLst>
                <a:cxn ang="0">
                  <a:pos x="T0" y="T1"/>
                </a:cxn>
                <a:cxn ang="0">
                  <a:pos x="T2" y="T3"/>
                </a:cxn>
                <a:cxn ang="0">
                  <a:pos x="T4" y="T5"/>
                </a:cxn>
                <a:cxn ang="0">
                  <a:pos x="T6" y="T7"/>
                </a:cxn>
                <a:cxn ang="0">
                  <a:pos x="T8" y="T9"/>
                </a:cxn>
              </a:cxnLst>
              <a:rect l="0" t="0" r="r" b="b"/>
              <a:pathLst>
                <a:path w="1323" h="1322">
                  <a:moveTo>
                    <a:pt x="51" y="367"/>
                  </a:moveTo>
                  <a:lnTo>
                    <a:pt x="1323" y="1322"/>
                  </a:lnTo>
                  <a:lnTo>
                    <a:pt x="1323" y="974"/>
                  </a:lnTo>
                  <a:lnTo>
                    <a:pt x="0" y="0"/>
                  </a:lnTo>
                  <a:lnTo>
                    <a:pt x="51" y="367"/>
                  </a:lnTo>
                  <a:close/>
                </a:path>
              </a:pathLst>
            </a:custGeom>
            <a:solidFill>
              <a:srgbClr val="B2B2B2"/>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28" name="Freeform 12"/>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Lst>
              <a:ahLst/>
              <a:cxnLst>
                <a:cxn ang="0">
                  <a:pos x="T0" y="T1"/>
                </a:cxn>
                <a:cxn ang="0">
                  <a:pos x="T2" y="T3"/>
                </a:cxn>
                <a:cxn ang="0">
                  <a:pos x="T4" y="T5"/>
                </a:cxn>
                <a:cxn ang="0">
                  <a:pos x="T6" y="T7"/>
                </a:cxn>
                <a:cxn ang="0">
                  <a:pos x="T8" y="T9"/>
                </a:cxn>
              </a:cxnLst>
              <a:rect l="0" t="0" r="r" b="b"/>
              <a:pathLst>
                <a:path w="2083" h="1418">
                  <a:moveTo>
                    <a:pt x="0" y="1070"/>
                  </a:moveTo>
                  <a:lnTo>
                    <a:pt x="2083" y="0"/>
                  </a:lnTo>
                  <a:lnTo>
                    <a:pt x="2045" y="355"/>
                  </a:lnTo>
                  <a:lnTo>
                    <a:pt x="7" y="1418"/>
                  </a:lnTo>
                  <a:lnTo>
                    <a:pt x="0" y="1070"/>
                  </a:lnTo>
                  <a:close/>
                </a:path>
              </a:pathLst>
            </a:custGeom>
            <a:solidFill>
              <a:schemeClr val="accent1"/>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29" name="Freeform 13"/>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Lst>
              <a:ahLst/>
              <a:cxnLst>
                <a:cxn ang="0">
                  <a:pos x="T0" y="T1"/>
                </a:cxn>
                <a:cxn ang="0">
                  <a:pos x="T2" y="T3"/>
                </a:cxn>
                <a:cxn ang="0">
                  <a:pos x="T4" y="T5"/>
                </a:cxn>
                <a:cxn ang="0">
                  <a:pos x="T6" y="T7"/>
                </a:cxn>
                <a:cxn ang="0">
                  <a:pos x="T8" y="T9"/>
                </a:cxn>
              </a:cxnLst>
              <a:rect l="0" t="0" r="r" b="b"/>
              <a:pathLst>
                <a:path w="3406" h="1639">
                  <a:moveTo>
                    <a:pt x="1323" y="1639"/>
                  </a:moveTo>
                  <a:lnTo>
                    <a:pt x="0" y="671"/>
                  </a:lnTo>
                  <a:lnTo>
                    <a:pt x="1969" y="0"/>
                  </a:lnTo>
                  <a:lnTo>
                    <a:pt x="3406" y="569"/>
                  </a:lnTo>
                  <a:lnTo>
                    <a:pt x="1323" y="1639"/>
                  </a:lnTo>
                  <a:close/>
                </a:path>
              </a:pathLst>
            </a:custGeom>
            <a:solidFill>
              <a:srgbClr val="B4B4B4"/>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grpSp>
        <p:nvGrpSpPr>
          <p:cNvPr id="18" name="Group 14"/>
          <p:cNvGrpSpPr>
            <a:grpSpLocks/>
          </p:cNvGrpSpPr>
          <p:nvPr/>
        </p:nvGrpSpPr>
        <p:grpSpPr bwMode="auto">
          <a:xfrm>
            <a:off x="681356" y="4107812"/>
            <a:ext cx="2732210" cy="1273519"/>
            <a:chOff x="1082" y="2355"/>
            <a:chExt cx="3406" cy="1993"/>
          </a:xfrm>
        </p:grpSpPr>
        <p:sp>
          <p:nvSpPr>
            <p:cNvPr id="24" name="Freeform 15"/>
            <p:cNvSpPr>
              <a:spLocks/>
            </p:cNvSpPr>
            <p:nvPr/>
          </p:nvSpPr>
          <p:spPr bwMode="gray">
            <a:xfrm>
              <a:off x="1082" y="3026"/>
              <a:ext cx="1338" cy="1322"/>
            </a:xfrm>
            <a:custGeom>
              <a:avLst/>
              <a:gdLst>
                <a:gd name="T0" fmla="*/ 51 w 1323"/>
                <a:gd name="T1" fmla="*/ 367 h 1322"/>
                <a:gd name="T2" fmla="*/ 1323 w 1323"/>
                <a:gd name="T3" fmla="*/ 1322 h 1322"/>
                <a:gd name="T4" fmla="*/ 1323 w 1323"/>
                <a:gd name="T5" fmla="*/ 974 h 1322"/>
                <a:gd name="T6" fmla="*/ 0 w 1323"/>
                <a:gd name="T7" fmla="*/ 0 h 1322"/>
                <a:gd name="T8" fmla="*/ 51 w 1323"/>
                <a:gd name="T9" fmla="*/ 367 h 1322"/>
              </a:gdLst>
              <a:ahLst/>
              <a:cxnLst>
                <a:cxn ang="0">
                  <a:pos x="T0" y="T1"/>
                </a:cxn>
                <a:cxn ang="0">
                  <a:pos x="T2" y="T3"/>
                </a:cxn>
                <a:cxn ang="0">
                  <a:pos x="T4" y="T5"/>
                </a:cxn>
                <a:cxn ang="0">
                  <a:pos x="T6" y="T7"/>
                </a:cxn>
                <a:cxn ang="0">
                  <a:pos x="T8" y="T9"/>
                </a:cxn>
              </a:cxnLst>
              <a:rect l="0" t="0" r="r" b="b"/>
              <a:pathLst>
                <a:path w="1323" h="1322">
                  <a:moveTo>
                    <a:pt x="51" y="367"/>
                  </a:moveTo>
                  <a:lnTo>
                    <a:pt x="1323" y="1322"/>
                  </a:lnTo>
                  <a:lnTo>
                    <a:pt x="1323" y="974"/>
                  </a:lnTo>
                  <a:lnTo>
                    <a:pt x="0" y="0"/>
                  </a:lnTo>
                  <a:lnTo>
                    <a:pt x="51" y="367"/>
                  </a:lnTo>
                  <a:close/>
                </a:path>
              </a:pathLst>
            </a:custGeom>
            <a:solidFill>
              <a:srgbClr val="C0C0C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25" name="Freeform 16"/>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Lst>
              <a:ahLst/>
              <a:cxnLst>
                <a:cxn ang="0">
                  <a:pos x="T0" y="T1"/>
                </a:cxn>
                <a:cxn ang="0">
                  <a:pos x="T2" y="T3"/>
                </a:cxn>
                <a:cxn ang="0">
                  <a:pos x="T4" y="T5"/>
                </a:cxn>
                <a:cxn ang="0">
                  <a:pos x="T6" y="T7"/>
                </a:cxn>
                <a:cxn ang="0">
                  <a:pos x="T8" y="T9"/>
                </a:cxn>
              </a:cxnLst>
              <a:rect l="0" t="0" r="r" b="b"/>
              <a:pathLst>
                <a:path w="2083" h="1418">
                  <a:moveTo>
                    <a:pt x="0" y="1070"/>
                  </a:moveTo>
                  <a:lnTo>
                    <a:pt x="2083" y="0"/>
                  </a:lnTo>
                  <a:lnTo>
                    <a:pt x="2045" y="355"/>
                  </a:lnTo>
                  <a:lnTo>
                    <a:pt x="7" y="1418"/>
                  </a:lnTo>
                  <a:lnTo>
                    <a:pt x="0" y="1070"/>
                  </a:lnTo>
                  <a:close/>
                </a:path>
              </a:pathLst>
            </a:custGeom>
            <a:solidFill>
              <a:schemeClr val="folHlink"/>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26" name="Freeform 17"/>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Lst>
              <a:ahLst/>
              <a:cxnLst>
                <a:cxn ang="0">
                  <a:pos x="T0" y="T1"/>
                </a:cxn>
                <a:cxn ang="0">
                  <a:pos x="T2" y="T3"/>
                </a:cxn>
                <a:cxn ang="0">
                  <a:pos x="T4" y="T5"/>
                </a:cxn>
                <a:cxn ang="0">
                  <a:pos x="T6" y="T7"/>
                </a:cxn>
                <a:cxn ang="0">
                  <a:pos x="T8" y="T9"/>
                </a:cxn>
              </a:cxnLst>
              <a:rect l="0" t="0" r="r" b="b"/>
              <a:pathLst>
                <a:path w="3406" h="1639">
                  <a:moveTo>
                    <a:pt x="1323" y="1639"/>
                  </a:moveTo>
                  <a:lnTo>
                    <a:pt x="0" y="671"/>
                  </a:lnTo>
                  <a:lnTo>
                    <a:pt x="1969" y="0"/>
                  </a:lnTo>
                  <a:lnTo>
                    <a:pt x="3406" y="569"/>
                  </a:lnTo>
                  <a:lnTo>
                    <a:pt x="1323" y="1639"/>
                  </a:lnTo>
                  <a:close/>
                </a:path>
              </a:pathLst>
            </a:custGeom>
            <a:solidFill>
              <a:srgbClr val="DDDDDD"/>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grpSp>
        <p:nvGrpSpPr>
          <p:cNvPr id="19" name="Group 18"/>
          <p:cNvGrpSpPr>
            <a:grpSpLocks/>
          </p:cNvGrpSpPr>
          <p:nvPr/>
        </p:nvGrpSpPr>
        <p:grpSpPr bwMode="auto">
          <a:xfrm>
            <a:off x="626757" y="3784480"/>
            <a:ext cx="2827198" cy="1273519"/>
            <a:chOff x="1082" y="2355"/>
            <a:chExt cx="3406" cy="1993"/>
          </a:xfrm>
        </p:grpSpPr>
        <p:sp>
          <p:nvSpPr>
            <p:cNvPr id="20" name="Freeform 19"/>
            <p:cNvSpPr>
              <a:spLocks/>
            </p:cNvSpPr>
            <p:nvPr/>
          </p:nvSpPr>
          <p:spPr bwMode="gray">
            <a:xfrm>
              <a:off x="1082" y="3026"/>
              <a:ext cx="1338" cy="1322"/>
            </a:xfrm>
            <a:custGeom>
              <a:avLst/>
              <a:gdLst>
                <a:gd name="T0" fmla="*/ 51 w 1323"/>
                <a:gd name="T1" fmla="*/ 367 h 1322"/>
                <a:gd name="T2" fmla="*/ 1323 w 1323"/>
                <a:gd name="T3" fmla="*/ 1322 h 1322"/>
                <a:gd name="T4" fmla="*/ 1323 w 1323"/>
                <a:gd name="T5" fmla="*/ 974 h 1322"/>
                <a:gd name="T6" fmla="*/ 0 w 1323"/>
                <a:gd name="T7" fmla="*/ 0 h 1322"/>
                <a:gd name="T8" fmla="*/ 51 w 1323"/>
                <a:gd name="T9" fmla="*/ 367 h 1322"/>
              </a:gdLst>
              <a:ahLst/>
              <a:cxnLst>
                <a:cxn ang="0">
                  <a:pos x="T0" y="T1"/>
                </a:cxn>
                <a:cxn ang="0">
                  <a:pos x="T2" y="T3"/>
                </a:cxn>
                <a:cxn ang="0">
                  <a:pos x="T4" y="T5"/>
                </a:cxn>
                <a:cxn ang="0">
                  <a:pos x="T6" y="T7"/>
                </a:cxn>
                <a:cxn ang="0">
                  <a:pos x="T8" y="T9"/>
                </a:cxn>
              </a:cxnLst>
              <a:rect l="0" t="0" r="r" b="b"/>
              <a:pathLst>
                <a:path w="1323" h="1322">
                  <a:moveTo>
                    <a:pt x="51" y="367"/>
                  </a:moveTo>
                  <a:lnTo>
                    <a:pt x="1323" y="1322"/>
                  </a:lnTo>
                  <a:lnTo>
                    <a:pt x="1323" y="974"/>
                  </a:lnTo>
                  <a:lnTo>
                    <a:pt x="0" y="0"/>
                  </a:lnTo>
                  <a:lnTo>
                    <a:pt x="51" y="367"/>
                  </a:lnTo>
                  <a:close/>
                </a:path>
              </a:pathLst>
            </a:custGeom>
            <a:solidFill>
              <a:srgbClr val="DDDDDD"/>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22" name="Freeform 20"/>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Lst>
              <a:ahLst/>
              <a:cxnLst>
                <a:cxn ang="0">
                  <a:pos x="T0" y="T1"/>
                </a:cxn>
                <a:cxn ang="0">
                  <a:pos x="T2" y="T3"/>
                </a:cxn>
                <a:cxn ang="0">
                  <a:pos x="T4" y="T5"/>
                </a:cxn>
                <a:cxn ang="0">
                  <a:pos x="T6" y="T7"/>
                </a:cxn>
                <a:cxn ang="0">
                  <a:pos x="T8" y="T9"/>
                </a:cxn>
              </a:cxnLst>
              <a:rect l="0" t="0" r="r" b="b"/>
              <a:pathLst>
                <a:path w="2083" h="1418">
                  <a:moveTo>
                    <a:pt x="0" y="1070"/>
                  </a:moveTo>
                  <a:lnTo>
                    <a:pt x="2083" y="0"/>
                  </a:lnTo>
                  <a:lnTo>
                    <a:pt x="2045" y="355"/>
                  </a:lnTo>
                  <a:lnTo>
                    <a:pt x="7" y="1418"/>
                  </a:lnTo>
                  <a:lnTo>
                    <a:pt x="0" y="107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23" name="Freeform 21"/>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Lst>
              <a:ahLst/>
              <a:cxnLst>
                <a:cxn ang="0">
                  <a:pos x="T0" y="T1"/>
                </a:cxn>
                <a:cxn ang="0">
                  <a:pos x="T2" y="T3"/>
                </a:cxn>
                <a:cxn ang="0">
                  <a:pos x="T4" y="T5"/>
                </a:cxn>
                <a:cxn ang="0">
                  <a:pos x="T6" y="T7"/>
                </a:cxn>
                <a:cxn ang="0">
                  <a:pos x="T8" y="T9"/>
                </a:cxn>
              </a:cxnLst>
              <a:rect l="0" t="0" r="r" b="b"/>
              <a:pathLst>
                <a:path w="3406" h="1639">
                  <a:moveTo>
                    <a:pt x="1323" y="1639"/>
                  </a:moveTo>
                  <a:lnTo>
                    <a:pt x="0" y="671"/>
                  </a:lnTo>
                  <a:lnTo>
                    <a:pt x="1969" y="0"/>
                  </a:lnTo>
                  <a:lnTo>
                    <a:pt x="3406" y="569"/>
                  </a:lnTo>
                  <a:lnTo>
                    <a:pt x="1323" y="1639"/>
                  </a:lnTo>
                  <a:close/>
                </a:path>
              </a:pathLst>
            </a:custGeom>
            <a:gradFill rotWithShape="1">
              <a:gsLst>
                <a:gs pos="0">
                  <a:srgbClr val="F8F8F8">
                    <a:gamma/>
                    <a:shade val="86275"/>
                    <a:invGamma/>
                  </a:srgbClr>
                </a:gs>
                <a:gs pos="100000">
                  <a:srgbClr val="F8F8F8"/>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sp>
        <p:nvSpPr>
          <p:cNvPr id="33" name="AutoShape 22"/>
          <p:cNvSpPr>
            <a:spLocks/>
          </p:cNvSpPr>
          <p:nvPr/>
        </p:nvSpPr>
        <p:spPr bwMode="blackWhite">
          <a:xfrm>
            <a:off x="4343400" y="1762004"/>
            <a:ext cx="4452046" cy="475271"/>
          </a:xfrm>
          <a:prstGeom prst="callout2">
            <a:avLst>
              <a:gd name="adj1" fmla="val 63953"/>
              <a:gd name="adj2" fmla="val -1576"/>
              <a:gd name="adj3" fmla="val 65625"/>
              <a:gd name="adj4" fmla="val -11860"/>
              <a:gd name="adj5" fmla="val 535041"/>
              <a:gd name="adj6" fmla="val -23902"/>
            </a:avLst>
          </a:prstGeom>
          <a:noFill/>
          <a:ln w="9525">
            <a:solidFill>
              <a:srgbClr val="000000"/>
            </a:solidFill>
            <a:miter lim="800000"/>
            <a:headEnd type="diamond" w="med" len="med"/>
            <a:tailEnd/>
          </a:ln>
          <a:effectLst/>
          <a:extLst>
            <a:ext uri="{909E8E84-426E-40DD-AFC4-6F175D3DCCD1}">
              <a14:hiddenFill xmlns:a14="http://schemas.microsoft.com/office/drawing/2010/main">
                <a:solidFill>
                  <a:srgbClr val="0033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lvl="0" algn="just"/>
            <a:r>
              <a:rPr lang="en-US" sz="2000">
                <a:latin typeface="UTM American Sans" pitchFamily="18" charset="0"/>
              </a:rPr>
              <a:t>Thi đua tự nguyện, tự giác, công khai.</a:t>
            </a:r>
            <a:endParaRPr lang="vi-VN" sz="2000"/>
          </a:p>
        </p:txBody>
      </p:sp>
      <p:sp>
        <p:nvSpPr>
          <p:cNvPr id="34" name="AutoShape 23"/>
          <p:cNvSpPr>
            <a:spLocks/>
          </p:cNvSpPr>
          <p:nvPr/>
        </p:nvSpPr>
        <p:spPr bwMode="blackWhite">
          <a:xfrm>
            <a:off x="4391817" y="2414481"/>
            <a:ext cx="4371183" cy="481119"/>
          </a:xfrm>
          <a:prstGeom prst="callout2">
            <a:avLst>
              <a:gd name="adj1" fmla="val 64370"/>
              <a:gd name="adj2" fmla="val -2546"/>
              <a:gd name="adj3" fmla="val 65930"/>
              <a:gd name="adj4" fmla="val -11846"/>
              <a:gd name="adj5" fmla="val 456359"/>
              <a:gd name="adj6" fmla="val -25122"/>
            </a:avLst>
          </a:prstGeom>
          <a:noFill/>
          <a:ln w="9525">
            <a:solidFill>
              <a:srgbClr val="000000"/>
            </a:solidFill>
            <a:miter lim="800000"/>
            <a:headEnd type="diamond" w="med" len="med"/>
            <a:tailEnd/>
          </a:ln>
          <a:effectLst/>
          <a:extLst>
            <a:ext uri="{909E8E84-426E-40DD-AFC4-6F175D3DCCD1}">
              <a14:hiddenFill xmlns:a14="http://schemas.microsoft.com/office/drawing/2010/main">
                <a:solidFill>
                  <a:srgbClr val="0033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just" eaLnBrk="0" hangingPunct="0"/>
            <a:r>
              <a:rPr lang="en-US" sz="2000">
                <a:latin typeface="UTM American Sans" pitchFamily="18" charset="0"/>
              </a:rPr>
              <a:t>Đảm bảo tinh thần đoàn kết, hợp tác và cùng phát triển</a:t>
            </a:r>
          </a:p>
        </p:txBody>
      </p:sp>
      <p:sp>
        <p:nvSpPr>
          <p:cNvPr id="35" name="AutoShape 24"/>
          <p:cNvSpPr>
            <a:spLocks/>
          </p:cNvSpPr>
          <p:nvPr/>
        </p:nvSpPr>
        <p:spPr bwMode="blackWhite">
          <a:xfrm>
            <a:off x="4393651" y="4081949"/>
            <a:ext cx="4369350" cy="413851"/>
          </a:xfrm>
          <a:prstGeom prst="callout2">
            <a:avLst>
              <a:gd name="adj1" fmla="val 58574"/>
              <a:gd name="adj2" fmla="val -2401"/>
              <a:gd name="adj3" fmla="val 60940"/>
              <a:gd name="adj4" fmla="val -12084"/>
              <a:gd name="adj5" fmla="val 284470"/>
              <a:gd name="adj6" fmla="val -26565"/>
            </a:avLst>
          </a:prstGeom>
          <a:noFill/>
          <a:ln w="9525">
            <a:solidFill>
              <a:srgbClr val="000000"/>
            </a:solidFill>
            <a:miter lim="800000"/>
            <a:headEnd type="diamond" w="med" len="med"/>
            <a:tailEnd/>
          </a:ln>
          <a:effectLst/>
          <a:extLst>
            <a:ext uri="{909E8E84-426E-40DD-AFC4-6F175D3DCCD1}">
              <a14:hiddenFill xmlns:a14="http://schemas.microsoft.com/office/drawing/2010/main">
                <a:solidFill>
                  <a:srgbClr val="0033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just" eaLnBrk="0" hangingPunct="0"/>
            <a:r>
              <a:rPr lang="en-US" sz="2000">
                <a:latin typeface="UTM American Sans" pitchFamily="18" charset="0"/>
              </a:rPr>
              <a:t>Việc khen thưởng và đề nghị cấp trên khen thưởng phải đảm bảo chính xác, dân chủ, công khai, công bằng</a:t>
            </a:r>
          </a:p>
        </p:txBody>
      </p:sp>
      <p:sp>
        <p:nvSpPr>
          <p:cNvPr id="36" name="AutoShape 25"/>
          <p:cNvSpPr>
            <a:spLocks/>
          </p:cNvSpPr>
          <p:nvPr/>
        </p:nvSpPr>
        <p:spPr bwMode="blackWhite">
          <a:xfrm>
            <a:off x="4448689" y="3213039"/>
            <a:ext cx="4314311" cy="444561"/>
          </a:xfrm>
          <a:prstGeom prst="callout2">
            <a:avLst>
              <a:gd name="adj1" fmla="val 32971"/>
              <a:gd name="adj2" fmla="val -5365"/>
              <a:gd name="adj3" fmla="val 34758"/>
              <a:gd name="adj4" fmla="val -14117"/>
              <a:gd name="adj5" fmla="val 385417"/>
              <a:gd name="adj6" fmla="val -26474"/>
            </a:avLst>
          </a:prstGeom>
          <a:noFill/>
          <a:ln w="9525">
            <a:solidFill>
              <a:srgbClr val="000000"/>
            </a:solidFill>
            <a:miter lim="800000"/>
            <a:headEnd type="diamond" w="med" len="med"/>
            <a:tailEnd/>
          </a:ln>
          <a:effectLst/>
          <a:extLst>
            <a:ext uri="{909E8E84-426E-40DD-AFC4-6F175D3DCCD1}">
              <a14:hiddenFill xmlns:a14="http://schemas.microsoft.com/office/drawing/2010/main">
                <a:solidFill>
                  <a:srgbClr val="0033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just" eaLnBrk="0" hangingPunct="0"/>
            <a:r>
              <a:rPr lang="en-US" sz="2000">
                <a:latin typeface="UTM American Sans" pitchFamily="18" charset="0"/>
              </a:rPr>
              <a:t>Các cá nhân, tập thể phải có đăng ký thi đua</a:t>
            </a:r>
          </a:p>
        </p:txBody>
      </p:sp>
      <p:sp>
        <p:nvSpPr>
          <p:cNvPr id="37" name="AutoShape 26"/>
          <p:cNvSpPr>
            <a:spLocks noChangeArrowheads="1"/>
          </p:cNvSpPr>
          <p:nvPr/>
        </p:nvSpPr>
        <p:spPr bwMode="ltGray">
          <a:xfrm rot="21055880">
            <a:off x="228600" y="3525736"/>
            <a:ext cx="346422" cy="2468890"/>
          </a:xfrm>
          <a:prstGeom prst="upArrow">
            <a:avLst>
              <a:gd name="adj1" fmla="val 50194"/>
              <a:gd name="adj2" fmla="val 88090"/>
            </a:avLst>
          </a:prstGeom>
          <a:gradFill rotWithShape="1">
            <a:gsLst>
              <a:gs pos="0">
                <a:schemeClr val="accent2"/>
              </a:gs>
              <a:gs pos="100000">
                <a:srgbClr val="FFFFFF">
                  <a:alpha val="0"/>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pic>
        <p:nvPicPr>
          <p:cNvPr id="39" name="Picture 28" descr="num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148" y="2126306"/>
            <a:ext cx="2303460" cy="2219878"/>
          </a:xfrm>
          <a:prstGeom prst="rect">
            <a:avLst/>
          </a:prstGeom>
          <a:noFill/>
          <a:extLst>
            <a:ext uri="{909E8E84-426E-40DD-AFC4-6F175D3DCCD1}">
              <a14:hiddenFill xmlns:a14="http://schemas.microsoft.com/office/drawing/2010/main">
                <a:solidFill>
                  <a:srgbClr val="FFFFFF"/>
                </a:solidFill>
              </a14:hiddenFill>
            </a:ext>
          </a:extLst>
        </p:spPr>
      </p:pic>
      <p:sp>
        <p:nvSpPr>
          <p:cNvPr id="40" name="AutoShape 24"/>
          <p:cNvSpPr>
            <a:spLocks/>
          </p:cNvSpPr>
          <p:nvPr/>
        </p:nvSpPr>
        <p:spPr bwMode="blackWhite">
          <a:xfrm>
            <a:off x="4419600" y="5070436"/>
            <a:ext cx="4314311" cy="413851"/>
          </a:xfrm>
          <a:prstGeom prst="callout2">
            <a:avLst>
              <a:gd name="adj1" fmla="val 28032"/>
              <a:gd name="adj2" fmla="val -3231"/>
              <a:gd name="adj3" fmla="val 30173"/>
              <a:gd name="adj4" fmla="val -12318"/>
              <a:gd name="adj5" fmla="val 116640"/>
              <a:gd name="adj6" fmla="val -27908"/>
            </a:avLst>
          </a:prstGeom>
          <a:noFill/>
          <a:ln w="9525">
            <a:solidFill>
              <a:srgbClr val="000000"/>
            </a:solidFill>
            <a:miter lim="800000"/>
            <a:headEnd type="diamond" w="med" len="med"/>
            <a:tailEnd/>
          </a:ln>
          <a:effectLst/>
          <a:extLst>
            <a:ext uri="{909E8E84-426E-40DD-AFC4-6F175D3DCCD1}">
              <a14:hiddenFill xmlns:a14="http://schemas.microsoft.com/office/drawing/2010/main">
                <a:solidFill>
                  <a:srgbClr val="0033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just" eaLnBrk="0" hangingPunct="0"/>
            <a:r>
              <a:rPr lang="vi-VN" sz="2000" smtClean="0">
                <a:latin typeface="UTM American Sans" pitchFamily="18" charset="0"/>
              </a:rPr>
              <a:t>Danh hiệu </a:t>
            </a:r>
            <a:r>
              <a:rPr lang="vi-VN" sz="2000">
                <a:latin typeface="UTM American Sans" pitchFamily="18" charset="0"/>
              </a:rPr>
              <a:t>thi đua, khen thưởng được coi là hợp lệ khi có ít nhất 2/3 tổng số đơn vị của Khối thi đua tham dự</a:t>
            </a:r>
            <a:endParaRPr lang="en-US" sz="2000">
              <a:latin typeface="UTM American Sans" pitchFamily="18" charset="0"/>
            </a:endParaRPr>
          </a:p>
        </p:txBody>
      </p:sp>
    </p:spTree>
    <p:extLst>
      <p:ext uri="{BB962C8B-B14F-4D97-AF65-F5344CB8AC3E}">
        <p14:creationId xmlns:p14="http://schemas.microsoft.com/office/powerpoint/2010/main" val="285036308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0-#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4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85800" y="228600"/>
            <a:ext cx="7848600" cy="838200"/>
            <a:chOff x="685800" y="381000"/>
            <a:chExt cx="7848600" cy="838200"/>
          </a:xfrm>
        </p:grpSpPr>
        <p:sp>
          <p:nvSpPr>
            <p:cNvPr id="6" name="Rectangle 5"/>
            <p:cNvSpPr/>
            <p:nvPr/>
          </p:nvSpPr>
          <p:spPr>
            <a:xfrm>
              <a:off x="762000" y="381001"/>
              <a:ext cx="7543800" cy="838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0000"/>
                  </a:solidFill>
                  <a:latin typeface="UTM Rockwell" pitchFamily="18" charset="0"/>
                </a:rPr>
                <a:t>NỘI DUNG THI ĐUA</a:t>
              </a:r>
              <a:endParaRPr lang="vi-VN" sz="3600" b="1">
                <a:solidFill>
                  <a:srgbClr val="FF0000"/>
                </a:solidFill>
                <a:latin typeface="UTM Rockwell" pitchFamily="18" charset="0"/>
              </a:endParaRPr>
            </a:p>
          </p:txBody>
        </p:sp>
        <p:cxnSp>
          <p:nvCxnSpPr>
            <p:cNvPr id="13" name="Elbow Connector 12"/>
            <p:cNvCxnSpPr/>
            <p:nvPr/>
          </p:nvCxnSpPr>
          <p:spPr>
            <a:xfrm flipV="1">
              <a:off x="685800" y="381000"/>
              <a:ext cx="1752600" cy="838200"/>
            </a:xfrm>
            <a:prstGeom prst="bentConnector3">
              <a:avLst>
                <a:gd name="adj1" fmla="val -961"/>
              </a:avLst>
            </a:prstGeom>
            <a:ln w="57150"/>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flipV="1">
              <a:off x="6705600" y="457200"/>
              <a:ext cx="1828800" cy="762000"/>
            </a:xfrm>
            <a:prstGeom prst="bentConnector3">
              <a:avLst>
                <a:gd name="adj1" fmla="val 99419"/>
              </a:avLst>
            </a:prstGeom>
            <a:ln w="57150"/>
          </p:spPr>
          <p:style>
            <a:lnRef idx="1">
              <a:schemeClr val="accent1"/>
            </a:lnRef>
            <a:fillRef idx="0">
              <a:schemeClr val="accent1"/>
            </a:fillRef>
            <a:effectRef idx="0">
              <a:schemeClr val="accent1"/>
            </a:effectRef>
            <a:fontRef idx="minor">
              <a:schemeClr val="tx1"/>
            </a:fontRef>
          </p:style>
        </p:cxnSp>
      </p:grpSp>
      <p:sp>
        <p:nvSpPr>
          <p:cNvPr id="50" name="Oval 9"/>
          <p:cNvSpPr>
            <a:spLocks noChangeArrowheads="1"/>
          </p:cNvSpPr>
          <p:nvPr/>
        </p:nvSpPr>
        <p:spPr bwMode="auto">
          <a:xfrm>
            <a:off x="2930822" y="2100480"/>
            <a:ext cx="3110742" cy="3063733"/>
          </a:xfrm>
          <a:prstGeom prst="ellipse">
            <a:avLst/>
          </a:prstGeom>
          <a:noFill/>
          <a:ln w="38100" algn="ctr">
            <a:solidFill>
              <a:schemeClr val="bg2"/>
            </a:solidFill>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vi-VN"/>
          </a:p>
        </p:txBody>
      </p:sp>
      <p:grpSp>
        <p:nvGrpSpPr>
          <p:cNvPr id="11" name="Group 10"/>
          <p:cNvGrpSpPr/>
          <p:nvPr/>
        </p:nvGrpSpPr>
        <p:grpSpPr>
          <a:xfrm>
            <a:off x="-152400" y="3200400"/>
            <a:ext cx="4033068" cy="923330"/>
            <a:chOff x="-152400" y="3200400"/>
            <a:chExt cx="4033068" cy="923330"/>
          </a:xfrm>
        </p:grpSpPr>
        <p:sp>
          <p:nvSpPr>
            <p:cNvPr id="49" name="AutoShape 8"/>
            <p:cNvSpPr>
              <a:spLocks noChangeArrowheads="1"/>
            </p:cNvSpPr>
            <p:nvPr/>
          </p:nvSpPr>
          <p:spPr bwMode="gray">
            <a:xfrm rot="10800000">
              <a:off x="3163007" y="3532993"/>
              <a:ext cx="717661" cy="236371"/>
            </a:xfrm>
            <a:prstGeom prst="rightArrow">
              <a:avLst>
                <a:gd name="adj1" fmla="val 35167"/>
                <a:gd name="adj2" fmla="val 121041"/>
              </a:avLst>
            </a:prstGeom>
            <a:solidFill>
              <a:schemeClr val="accent1">
                <a:alpha val="80000"/>
              </a:schemeClr>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vi-VN"/>
            </a:p>
          </p:txBody>
        </p:sp>
        <p:sp>
          <p:nvSpPr>
            <p:cNvPr id="55" name="Text Box 14"/>
            <p:cNvSpPr txBox="1">
              <a:spLocks noChangeArrowheads="1"/>
            </p:cNvSpPr>
            <p:nvPr/>
          </p:nvSpPr>
          <p:spPr bwMode="auto">
            <a:xfrm>
              <a:off x="-152400" y="3200400"/>
              <a:ext cx="300274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eaLnBrk="0" hangingPunct="0"/>
              <a:r>
                <a:rPr lang="en-US" b="1" smtClean="0"/>
                <a:t>5. Đẩy </a:t>
              </a:r>
              <a:r>
                <a:rPr lang="en-US" b="1"/>
                <a:t>mạnh việc </a:t>
              </a:r>
              <a:endParaRPr lang="en-US" b="1" smtClean="0"/>
            </a:p>
            <a:p>
              <a:pPr algn="r" eaLnBrk="0" hangingPunct="0"/>
              <a:r>
                <a:rPr lang="en-US" b="1" smtClean="0"/>
                <a:t>xây dựng </a:t>
              </a:r>
              <a:r>
                <a:rPr lang="en-US" b="1"/>
                <a:t>xã </a:t>
              </a:r>
              <a:r>
                <a:rPr lang="en-US" b="1" smtClean="0"/>
                <a:t>hội</a:t>
              </a:r>
            </a:p>
            <a:p>
              <a:pPr algn="r" eaLnBrk="0" hangingPunct="0"/>
              <a:r>
                <a:rPr lang="en-US" b="1" smtClean="0"/>
                <a:t> </a:t>
              </a:r>
              <a:r>
                <a:rPr lang="en-US" b="1"/>
                <a:t>học </a:t>
              </a:r>
              <a:r>
                <a:rPr lang="en-US" b="1" smtClean="0"/>
                <a:t>tập, học tập suốt </a:t>
              </a:r>
              <a:r>
                <a:rPr lang="en-US" b="1"/>
                <a:t>đời</a:t>
              </a:r>
            </a:p>
          </p:txBody>
        </p:sp>
        <p:sp>
          <p:nvSpPr>
            <p:cNvPr id="57" name="Oval 16"/>
            <p:cNvSpPr>
              <a:spLocks noChangeArrowheads="1"/>
            </p:cNvSpPr>
            <p:nvPr/>
          </p:nvSpPr>
          <p:spPr bwMode="gray">
            <a:xfrm>
              <a:off x="2812092" y="3555071"/>
              <a:ext cx="253292" cy="249359"/>
            </a:xfrm>
            <a:prstGeom prst="ellipse">
              <a:avLst/>
            </a:prstGeom>
            <a:gradFill rotWithShape="1">
              <a:gsLst>
                <a:gs pos="0">
                  <a:schemeClr val="accent2">
                    <a:gamma/>
                    <a:tint val="48627"/>
                    <a:invGamma/>
                  </a:schemeClr>
                </a:gs>
                <a:gs pos="100000">
                  <a:schemeClr val="accent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grpSp>
        <p:nvGrpSpPr>
          <p:cNvPr id="75" name="Group 74"/>
          <p:cNvGrpSpPr/>
          <p:nvPr/>
        </p:nvGrpSpPr>
        <p:grpSpPr>
          <a:xfrm>
            <a:off x="380999" y="1219200"/>
            <a:ext cx="3739108" cy="1888924"/>
            <a:chOff x="380999" y="1219200"/>
            <a:chExt cx="3739108" cy="1888924"/>
          </a:xfrm>
        </p:grpSpPr>
        <p:sp>
          <p:nvSpPr>
            <p:cNvPr id="46" name="AutoShape 5"/>
            <p:cNvSpPr>
              <a:spLocks noChangeArrowheads="1"/>
            </p:cNvSpPr>
            <p:nvPr/>
          </p:nvSpPr>
          <p:spPr bwMode="gray">
            <a:xfrm rot="14369022">
              <a:off x="3676021" y="2664038"/>
              <a:ext cx="648072" cy="240100"/>
            </a:xfrm>
            <a:prstGeom prst="rightArrow">
              <a:avLst>
                <a:gd name="adj1" fmla="val 35167"/>
                <a:gd name="adj2" fmla="val 111029"/>
              </a:avLst>
            </a:prstGeom>
            <a:solidFill>
              <a:schemeClr val="accent1">
                <a:alpha val="80000"/>
              </a:schemeClr>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vi-VN"/>
            </a:p>
          </p:txBody>
        </p:sp>
        <p:sp>
          <p:nvSpPr>
            <p:cNvPr id="52" name="Text Box 11"/>
            <p:cNvSpPr txBox="1">
              <a:spLocks noChangeArrowheads="1"/>
            </p:cNvSpPr>
            <p:nvPr/>
          </p:nvSpPr>
          <p:spPr bwMode="auto">
            <a:xfrm>
              <a:off x="380999" y="1219200"/>
              <a:ext cx="320040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eaLnBrk="0" hangingPunct="0"/>
              <a:r>
                <a:rPr lang="en-US" b="1" smtClean="0"/>
                <a:t>4. </a:t>
              </a:r>
              <a:r>
                <a:rPr lang="en-US" b="1"/>
                <a:t>Tiếp tục đẩy mạnh thực hiện nội dung “Mỗi thầy cô giáo là một tấm gương đạo đức, tự học và sáng tạo” </a:t>
              </a:r>
            </a:p>
          </p:txBody>
        </p:sp>
        <p:sp>
          <p:nvSpPr>
            <p:cNvPr id="58" name="Oval 17"/>
            <p:cNvSpPr>
              <a:spLocks noChangeArrowheads="1"/>
            </p:cNvSpPr>
            <p:nvPr/>
          </p:nvSpPr>
          <p:spPr bwMode="gray">
            <a:xfrm>
              <a:off x="3571968" y="2191861"/>
              <a:ext cx="253292" cy="249359"/>
            </a:xfrm>
            <a:prstGeom prst="ellipse">
              <a:avLst/>
            </a:prstGeom>
            <a:gradFill rotWithShape="1">
              <a:gsLst>
                <a:gs pos="0">
                  <a:schemeClr val="accent2">
                    <a:gamma/>
                    <a:tint val="48627"/>
                    <a:invGamma/>
                  </a:schemeClr>
                </a:gs>
                <a:gs pos="100000">
                  <a:schemeClr val="accent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grpSp>
        <p:nvGrpSpPr>
          <p:cNvPr id="74" name="Group 73"/>
          <p:cNvGrpSpPr/>
          <p:nvPr/>
        </p:nvGrpSpPr>
        <p:grpSpPr>
          <a:xfrm>
            <a:off x="4850960" y="1295400"/>
            <a:ext cx="4521640" cy="1807060"/>
            <a:chOff x="4850960" y="1295400"/>
            <a:chExt cx="4120352" cy="1807060"/>
          </a:xfrm>
        </p:grpSpPr>
        <p:sp>
          <p:nvSpPr>
            <p:cNvPr id="41" name="AutoShape 3"/>
            <p:cNvSpPr>
              <a:spLocks noChangeArrowheads="1"/>
            </p:cNvSpPr>
            <p:nvPr/>
          </p:nvSpPr>
          <p:spPr bwMode="gray">
            <a:xfrm rot="17973186">
              <a:off x="4646974" y="2658374"/>
              <a:ext cx="648072" cy="240100"/>
            </a:xfrm>
            <a:prstGeom prst="rightArrow">
              <a:avLst>
                <a:gd name="adj1" fmla="val 35167"/>
                <a:gd name="adj2" fmla="val 111029"/>
              </a:avLst>
            </a:prstGeom>
            <a:solidFill>
              <a:schemeClr val="accent1">
                <a:alpha val="80000"/>
              </a:schemeClr>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vi-VN"/>
            </a:p>
          </p:txBody>
        </p:sp>
        <p:sp>
          <p:nvSpPr>
            <p:cNvPr id="51" name="Text Box 10"/>
            <p:cNvSpPr txBox="1">
              <a:spLocks noChangeArrowheads="1"/>
            </p:cNvSpPr>
            <p:nvPr/>
          </p:nvSpPr>
          <p:spPr bwMode="auto">
            <a:xfrm>
              <a:off x="5251038" y="1295400"/>
              <a:ext cx="372027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b="1" smtClean="0"/>
                <a:t>1.Tiếp </a:t>
              </a:r>
              <a:r>
                <a:rPr lang="en-US" b="1"/>
                <a:t>tục quán triệt và thực hiện tốt nội dung Chỉ thị số 05-CT/TW của Bộ Chính trị</a:t>
              </a:r>
              <a:r>
                <a:rPr lang="en-US"/>
                <a:t> </a:t>
              </a:r>
              <a:endParaRPr lang="en-US" b="1"/>
            </a:p>
          </p:txBody>
        </p:sp>
        <p:sp>
          <p:nvSpPr>
            <p:cNvPr id="59" name="Oval 18"/>
            <p:cNvSpPr>
              <a:spLocks noChangeArrowheads="1"/>
            </p:cNvSpPr>
            <p:nvPr/>
          </p:nvSpPr>
          <p:spPr bwMode="gray">
            <a:xfrm>
              <a:off x="5155043" y="2204379"/>
              <a:ext cx="253292" cy="249359"/>
            </a:xfrm>
            <a:prstGeom prst="ellipse">
              <a:avLst/>
            </a:prstGeom>
            <a:gradFill rotWithShape="1">
              <a:gsLst>
                <a:gs pos="0">
                  <a:schemeClr val="accent2">
                    <a:gamma/>
                    <a:tint val="48627"/>
                    <a:invGamma/>
                  </a:schemeClr>
                </a:gs>
                <a:gs pos="100000">
                  <a:schemeClr val="accent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grpSp>
        <p:nvGrpSpPr>
          <p:cNvPr id="8" name="Group 7"/>
          <p:cNvGrpSpPr/>
          <p:nvPr/>
        </p:nvGrpSpPr>
        <p:grpSpPr>
          <a:xfrm>
            <a:off x="113784" y="4153142"/>
            <a:ext cx="3974662" cy="2019058"/>
            <a:chOff x="113784" y="4153142"/>
            <a:chExt cx="3974662" cy="2019058"/>
          </a:xfrm>
        </p:grpSpPr>
        <p:sp>
          <p:nvSpPr>
            <p:cNvPr id="47" name="AutoShape 6"/>
            <p:cNvSpPr>
              <a:spLocks noChangeArrowheads="1"/>
            </p:cNvSpPr>
            <p:nvPr/>
          </p:nvSpPr>
          <p:spPr bwMode="gray">
            <a:xfrm rot="7535209">
              <a:off x="3644360" y="4357128"/>
              <a:ext cx="648072" cy="240100"/>
            </a:xfrm>
            <a:prstGeom prst="rightArrow">
              <a:avLst>
                <a:gd name="adj1" fmla="val 35167"/>
                <a:gd name="adj2" fmla="val 111029"/>
              </a:avLst>
            </a:prstGeom>
            <a:solidFill>
              <a:schemeClr val="accent1">
                <a:alpha val="80000"/>
              </a:schemeClr>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vi-VN"/>
            </a:p>
          </p:txBody>
        </p:sp>
        <p:sp>
          <p:nvSpPr>
            <p:cNvPr id="56" name="Text Box 15"/>
            <p:cNvSpPr txBox="1">
              <a:spLocks noChangeArrowheads="1"/>
            </p:cNvSpPr>
            <p:nvPr/>
          </p:nvSpPr>
          <p:spPr bwMode="auto">
            <a:xfrm>
              <a:off x="113784" y="4694872"/>
              <a:ext cx="3467616"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eaLnBrk="0" hangingPunct="0"/>
              <a:r>
                <a:rPr lang="en-US" b="1" smtClean="0"/>
                <a:t>6. Tổ </a:t>
              </a:r>
              <a:r>
                <a:rPr lang="en-US" b="1"/>
                <a:t>chức, vận động đội ngũ </a:t>
              </a:r>
              <a:endParaRPr lang="en-US" b="1" smtClean="0"/>
            </a:p>
            <a:p>
              <a:pPr algn="r" eaLnBrk="0" hangingPunct="0"/>
              <a:r>
                <a:rPr lang="en-US" b="1" smtClean="0"/>
                <a:t>cán </a:t>
              </a:r>
              <a:r>
                <a:rPr lang="en-US" b="1"/>
                <a:t>bộ quản lý, </a:t>
              </a:r>
              <a:r>
                <a:rPr lang="en-US" b="1" smtClean="0"/>
                <a:t>nhà </a:t>
              </a:r>
              <a:r>
                <a:rPr lang="en-US" b="1"/>
                <a:t>giáo, </a:t>
              </a:r>
              <a:endParaRPr lang="en-US" b="1" smtClean="0"/>
            </a:p>
            <a:p>
              <a:pPr algn="r" eaLnBrk="0" hangingPunct="0"/>
              <a:r>
                <a:rPr lang="en-US" b="1" smtClean="0"/>
                <a:t>người </a:t>
              </a:r>
              <a:r>
                <a:rPr lang="en-US" b="1"/>
                <a:t>lao động</a:t>
              </a:r>
              <a:r>
                <a:rPr lang="en-US" b="1" smtClean="0"/>
                <a:t>, </a:t>
              </a:r>
            </a:p>
            <a:p>
              <a:pPr algn="r" eaLnBrk="0" hangingPunct="0"/>
              <a:r>
                <a:rPr lang="en-US" b="1" smtClean="0"/>
                <a:t>học </a:t>
              </a:r>
              <a:r>
                <a:rPr lang="en-US" b="1"/>
                <a:t>sinh sinh </a:t>
              </a:r>
              <a:r>
                <a:rPr lang="en-US" b="1" smtClean="0"/>
                <a:t>viên</a:t>
              </a:r>
            </a:p>
            <a:p>
              <a:pPr algn="r" eaLnBrk="0" hangingPunct="0"/>
              <a:r>
                <a:rPr lang="en-US" b="1" smtClean="0"/>
                <a:t> </a:t>
              </a:r>
              <a:r>
                <a:rPr lang="en-US" b="1"/>
                <a:t>tham gia các hoạt động</a:t>
              </a:r>
              <a:r>
                <a:rPr lang="en-US"/>
                <a:t> </a:t>
              </a:r>
              <a:endParaRPr lang="en-US" b="1"/>
            </a:p>
          </p:txBody>
        </p:sp>
        <p:sp>
          <p:nvSpPr>
            <p:cNvPr id="60" name="Oval 19"/>
            <p:cNvSpPr>
              <a:spLocks noChangeArrowheads="1"/>
            </p:cNvSpPr>
            <p:nvPr/>
          </p:nvSpPr>
          <p:spPr bwMode="gray">
            <a:xfrm>
              <a:off x="3508645" y="4822644"/>
              <a:ext cx="253292" cy="249359"/>
            </a:xfrm>
            <a:prstGeom prst="ellipse">
              <a:avLst/>
            </a:prstGeom>
            <a:gradFill rotWithShape="1">
              <a:gsLst>
                <a:gs pos="0">
                  <a:schemeClr val="accent2">
                    <a:gamma/>
                    <a:tint val="48627"/>
                    <a:invGamma/>
                  </a:schemeClr>
                </a:gs>
                <a:gs pos="100000">
                  <a:schemeClr val="accent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grpSp>
        <p:nvGrpSpPr>
          <p:cNvPr id="7" name="Group 6"/>
          <p:cNvGrpSpPr/>
          <p:nvPr/>
        </p:nvGrpSpPr>
        <p:grpSpPr>
          <a:xfrm>
            <a:off x="4893175" y="4180416"/>
            <a:ext cx="3641225" cy="2021312"/>
            <a:chOff x="4893175" y="4180416"/>
            <a:chExt cx="3641225" cy="2021312"/>
          </a:xfrm>
        </p:grpSpPr>
        <p:sp>
          <p:nvSpPr>
            <p:cNvPr id="45" name="AutoShape 4"/>
            <p:cNvSpPr>
              <a:spLocks noChangeArrowheads="1"/>
            </p:cNvSpPr>
            <p:nvPr/>
          </p:nvSpPr>
          <p:spPr bwMode="gray">
            <a:xfrm rot="3465783">
              <a:off x="4689189" y="4384402"/>
              <a:ext cx="648072" cy="240100"/>
            </a:xfrm>
            <a:prstGeom prst="rightArrow">
              <a:avLst>
                <a:gd name="adj1" fmla="val 35167"/>
                <a:gd name="adj2" fmla="val 111029"/>
              </a:avLst>
            </a:prstGeom>
            <a:solidFill>
              <a:schemeClr val="accent1">
                <a:alpha val="80000"/>
              </a:schemeClr>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vi-VN"/>
            </a:p>
          </p:txBody>
        </p:sp>
        <p:sp>
          <p:nvSpPr>
            <p:cNvPr id="54" name="Text Box 13"/>
            <p:cNvSpPr txBox="1">
              <a:spLocks noChangeArrowheads="1"/>
            </p:cNvSpPr>
            <p:nvPr/>
          </p:nvSpPr>
          <p:spPr bwMode="auto">
            <a:xfrm>
              <a:off x="5486400" y="4724400"/>
              <a:ext cx="30480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b="1" smtClean="0"/>
                <a:t>3. Tiếp </a:t>
              </a:r>
              <a:r>
                <a:rPr lang="en-US" b="1"/>
                <a:t>tục triển khai thực hiện có hiệu quả phong trào thi đua “Đổi mới, sáng tạo trong dạy và học”</a:t>
              </a:r>
              <a:r>
                <a:rPr lang="en-US"/>
                <a:t>, </a:t>
              </a:r>
              <a:endParaRPr lang="en-US" b="1"/>
            </a:p>
          </p:txBody>
        </p:sp>
        <p:sp>
          <p:nvSpPr>
            <p:cNvPr id="61" name="Oval 20"/>
            <p:cNvSpPr>
              <a:spLocks noChangeArrowheads="1"/>
            </p:cNvSpPr>
            <p:nvPr/>
          </p:nvSpPr>
          <p:spPr bwMode="gray">
            <a:xfrm>
              <a:off x="5155043" y="4822644"/>
              <a:ext cx="253292" cy="249359"/>
            </a:xfrm>
            <a:prstGeom prst="ellipse">
              <a:avLst/>
            </a:prstGeom>
            <a:gradFill rotWithShape="1">
              <a:gsLst>
                <a:gs pos="0">
                  <a:schemeClr val="accent2">
                    <a:gamma/>
                    <a:tint val="48627"/>
                    <a:invGamma/>
                  </a:schemeClr>
                </a:gs>
                <a:gs pos="100000">
                  <a:schemeClr val="accent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grpSp>
        <p:nvGrpSpPr>
          <p:cNvPr id="5" name="Group 4"/>
          <p:cNvGrpSpPr/>
          <p:nvPr/>
        </p:nvGrpSpPr>
        <p:grpSpPr>
          <a:xfrm>
            <a:off x="5165596" y="3200400"/>
            <a:ext cx="3730590" cy="923330"/>
            <a:chOff x="5165596" y="3200400"/>
            <a:chExt cx="3730590" cy="923330"/>
          </a:xfrm>
        </p:grpSpPr>
        <p:sp>
          <p:nvSpPr>
            <p:cNvPr id="48" name="AutoShape 7"/>
            <p:cNvSpPr>
              <a:spLocks noChangeArrowheads="1"/>
            </p:cNvSpPr>
            <p:nvPr/>
          </p:nvSpPr>
          <p:spPr bwMode="gray">
            <a:xfrm>
              <a:off x="5165596" y="3538188"/>
              <a:ext cx="658295" cy="236371"/>
            </a:xfrm>
            <a:prstGeom prst="rightArrow">
              <a:avLst>
                <a:gd name="adj1" fmla="val 35167"/>
                <a:gd name="adj2" fmla="val 111029"/>
              </a:avLst>
            </a:prstGeom>
            <a:solidFill>
              <a:schemeClr val="accent1">
                <a:alpha val="80000"/>
              </a:schemeClr>
            </a:solidFill>
            <a:ln>
              <a:noFill/>
            </a:ln>
            <a:effectLst/>
            <a:extLs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vi-VN"/>
            </a:p>
          </p:txBody>
        </p:sp>
        <p:sp>
          <p:nvSpPr>
            <p:cNvPr id="53" name="Text Box 12"/>
            <p:cNvSpPr txBox="1">
              <a:spLocks noChangeArrowheads="1"/>
            </p:cNvSpPr>
            <p:nvPr/>
          </p:nvSpPr>
          <p:spPr bwMode="auto">
            <a:xfrm>
              <a:off x="6172200" y="3200400"/>
              <a:ext cx="272398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b="1" smtClean="0"/>
                <a:t>2. </a:t>
              </a:r>
              <a:r>
                <a:rPr lang="en-US" b="1"/>
                <a:t>Quán triệt đầy đủ nội dung phương hướng, nhiệm vụ của năm học</a:t>
              </a:r>
            </a:p>
          </p:txBody>
        </p:sp>
        <p:sp>
          <p:nvSpPr>
            <p:cNvPr id="62" name="Oval 21"/>
            <p:cNvSpPr>
              <a:spLocks noChangeArrowheads="1"/>
            </p:cNvSpPr>
            <p:nvPr/>
          </p:nvSpPr>
          <p:spPr bwMode="gray">
            <a:xfrm>
              <a:off x="5914919" y="3544681"/>
              <a:ext cx="253292" cy="249359"/>
            </a:xfrm>
            <a:prstGeom prst="ellipse">
              <a:avLst/>
            </a:prstGeom>
            <a:gradFill rotWithShape="1">
              <a:gsLst>
                <a:gs pos="0">
                  <a:schemeClr val="accent2">
                    <a:gamma/>
                    <a:tint val="48627"/>
                    <a:invGamma/>
                  </a:schemeClr>
                </a:gs>
                <a:gs pos="100000">
                  <a:schemeClr val="accent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sp>
        <p:nvSpPr>
          <p:cNvPr id="63" name="Oval 22"/>
          <p:cNvSpPr>
            <a:spLocks noChangeArrowheads="1"/>
          </p:cNvSpPr>
          <p:nvPr/>
        </p:nvSpPr>
        <p:spPr bwMode="gray">
          <a:xfrm>
            <a:off x="3794917" y="2943364"/>
            <a:ext cx="1415533" cy="1380563"/>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vi-VN"/>
          </a:p>
        </p:txBody>
      </p:sp>
      <p:sp>
        <p:nvSpPr>
          <p:cNvPr id="64" name="Oval 23"/>
          <p:cNvSpPr>
            <a:spLocks noChangeArrowheads="1"/>
          </p:cNvSpPr>
          <p:nvPr/>
        </p:nvSpPr>
        <p:spPr bwMode="gray">
          <a:xfrm>
            <a:off x="3798875" y="2942065"/>
            <a:ext cx="1415533" cy="1380563"/>
          </a:xfrm>
          <a:prstGeom prst="ellipse">
            <a:avLst/>
          </a:prstGeom>
          <a:gradFill rotWithShape="1">
            <a:gsLst>
              <a:gs pos="0">
                <a:schemeClr val="hlink">
                  <a:alpha val="32001"/>
                </a:schemeClr>
              </a:gs>
              <a:gs pos="100000">
                <a:schemeClr val="hlink">
                  <a:gamma/>
                  <a:shade val="0"/>
                  <a:invGamma/>
                  <a:alpha val="89999"/>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endParaRPr lang="vi-VN"/>
          </a:p>
        </p:txBody>
      </p:sp>
      <p:sp>
        <p:nvSpPr>
          <p:cNvPr id="65" name="Oval 24"/>
          <p:cNvSpPr>
            <a:spLocks noChangeArrowheads="1"/>
          </p:cNvSpPr>
          <p:nvPr/>
        </p:nvSpPr>
        <p:spPr bwMode="gray">
          <a:xfrm>
            <a:off x="3887263" y="3032977"/>
            <a:ext cx="1230841" cy="120003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vi-VN"/>
          </a:p>
        </p:txBody>
      </p:sp>
      <p:sp>
        <p:nvSpPr>
          <p:cNvPr id="66" name="Oval 25"/>
          <p:cNvSpPr>
            <a:spLocks noChangeArrowheads="1"/>
          </p:cNvSpPr>
          <p:nvPr/>
        </p:nvSpPr>
        <p:spPr bwMode="gray">
          <a:xfrm>
            <a:off x="3884625" y="3035574"/>
            <a:ext cx="1230841" cy="1200038"/>
          </a:xfrm>
          <a:prstGeom prst="ellipse">
            <a:avLst/>
          </a:prstGeom>
          <a:gradFill rotWithShape="1">
            <a:gsLst>
              <a:gs pos="0">
                <a:schemeClr val="hlink">
                  <a:gamma/>
                  <a:shade val="63529"/>
                  <a:invGamma/>
                </a:schemeClr>
              </a:gs>
              <a:gs pos="100000">
                <a:schemeClr val="hlink">
                  <a:alpha val="0"/>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vi-VN"/>
          </a:p>
        </p:txBody>
      </p:sp>
      <p:sp>
        <p:nvSpPr>
          <p:cNvPr id="67" name="Oval 26"/>
          <p:cNvSpPr>
            <a:spLocks noChangeArrowheads="1"/>
          </p:cNvSpPr>
          <p:nvPr/>
        </p:nvSpPr>
        <p:spPr bwMode="gray">
          <a:xfrm>
            <a:off x="3949267" y="3094018"/>
            <a:ext cx="1108152" cy="1080554"/>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vi-VN"/>
          </a:p>
        </p:txBody>
      </p:sp>
      <p:grpSp>
        <p:nvGrpSpPr>
          <p:cNvPr id="68" name="Group 27"/>
          <p:cNvGrpSpPr>
            <a:grpSpLocks/>
          </p:cNvGrpSpPr>
          <p:nvPr/>
        </p:nvGrpSpPr>
        <p:grpSpPr bwMode="auto">
          <a:xfrm>
            <a:off x="3966417" y="3109603"/>
            <a:ext cx="1072533" cy="1045488"/>
            <a:chOff x="4166" y="1706"/>
            <a:chExt cx="1252" cy="1252"/>
          </a:xfrm>
        </p:grpSpPr>
        <p:sp>
          <p:nvSpPr>
            <p:cNvPr id="70" name="Oval 28"/>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vi-VN"/>
            </a:p>
          </p:txBody>
        </p:sp>
        <p:sp>
          <p:nvSpPr>
            <p:cNvPr id="71" name="Oval 29"/>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vi-VN"/>
            </a:p>
          </p:txBody>
        </p:sp>
        <p:sp>
          <p:nvSpPr>
            <p:cNvPr id="72" name="Oval 30"/>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vi-VN"/>
            </a:p>
          </p:txBody>
        </p:sp>
        <p:sp>
          <p:nvSpPr>
            <p:cNvPr id="73" name="Oval 31"/>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vi-VN"/>
            </a:p>
          </p:txBody>
        </p:sp>
      </p:grpSp>
    </p:spTree>
    <p:extLst>
      <p:ext uri="{BB962C8B-B14F-4D97-AF65-F5344CB8AC3E}">
        <p14:creationId xmlns:p14="http://schemas.microsoft.com/office/powerpoint/2010/main" val="403011276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additive="base">
                                        <p:cTn id="22" dur="500" fill="hold"/>
                                        <p:tgtEl>
                                          <p:spTgt spid="75"/>
                                        </p:tgtEl>
                                        <p:attrNameLst>
                                          <p:attrName>ppt_x</p:attrName>
                                        </p:attrNameLst>
                                      </p:cBhvr>
                                      <p:tavLst>
                                        <p:tav tm="0">
                                          <p:val>
                                            <p:strVal val="1+#ppt_w/2"/>
                                          </p:val>
                                        </p:tav>
                                        <p:tav tm="100000">
                                          <p:val>
                                            <p:strVal val="#ppt_x"/>
                                          </p:val>
                                        </p:tav>
                                      </p:tavLst>
                                    </p:anim>
                                    <p:anim calcmode="lin" valueType="num">
                                      <p:cBhvr additive="base">
                                        <p:cTn id="23" dur="500" fill="hold"/>
                                        <p:tgtEl>
                                          <p:spTgt spid="7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3"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0" y="323850"/>
            <a:ext cx="7543800" cy="83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a:solidFill>
                  <a:srgbClr val="FF0000"/>
                </a:solidFill>
                <a:latin typeface="UTM Rockwell" pitchFamily="18" charset="0"/>
              </a:rPr>
              <a:t>CÁC CHỈ TIÊU ĐĂNG KÝ THI ĐUA NĂM HỌC </a:t>
            </a:r>
            <a:r>
              <a:rPr lang="en-US" sz="2800" b="1" smtClean="0">
                <a:solidFill>
                  <a:srgbClr val="FF0000"/>
                </a:solidFill>
                <a:latin typeface="UTM Rockwell" pitchFamily="18" charset="0"/>
              </a:rPr>
              <a:t>2018 </a:t>
            </a:r>
            <a:r>
              <a:rPr lang="en-US" sz="2800" b="1">
                <a:solidFill>
                  <a:srgbClr val="FF0000"/>
                </a:solidFill>
                <a:latin typeface="UTM Rockwell" pitchFamily="18" charset="0"/>
              </a:rPr>
              <a:t>– </a:t>
            </a:r>
            <a:r>
              <a:rPr lang="en-US" sz="2800" b="1" smtClean="0">
                <a:solidFill>
                  <a:srgbClr val="FF0000"/>
                </a:solidFill>
                <a:latin typeface="UTM Rockwell" pitchFamily="18" charset="0"/>
              </a:rPr>
              <a:t>2019</a:t>
            </a:r>
            <a:endParaRPr lang="vi-VN" sz="2800" b="1">
              <a:solidFill>
                <a:srgbClr val="FF0000"/>
              </a:solidFill>
              <a:latin typeface="UTM Rockwell" pitchFamily="18" charset="0"/>
            </a:endParaRPr>
          </a:p>
        </p:txBody>
      </p:sp>
      <p:cxnSp>
        <p:nvCxnSpPr>
          <p:cNvPr id="13" name="Elbow Connector 12"/>
          <p:cNvCxnSpPr/>
          <p:nvPr/>
        </p:nvCxnSpPr>
        <p:spPr>
          <a:xfrm flipV="1">
            <a:off x="533400" y="228600"/>
            <a:ext cx="1752600" cy="838200"/>
          </a:xfrm>
          <a:prstGeom prst="bentConnector3">
            <a:avLst>
              <a:gd name="adj1" fmla="val -961"/>
            </a:avLst>
          </a:prstGeom>
          <a:ln w="57150"/>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flipV="1">
            <a:off x="6705600" y="456511"/>
            <a:ext cx="1828800" cy="762000"/>
          </a:xfrm>
          <a:prstGeom prst="bentConnector3">
            <a:avLst>
              <a:gd name="adj1" fmla="val 99419"/>
            </a:avLst>
          </a:prstGeom>
          <a:ln w="57150"/>
        </p:spPr>
        <p:style>
          <a:lnRef idx="1">
            <a:schemeClr val="accent1"/>
          </a:lnRef>
          <a:fillRef idx="0">
            <a:schemeClr val="accent1"/>
          </a:fillRef>
          <a:effectRef idx="0">
            <a:schemeClr val="accent1"/>
          </a:effectRef>
          <a:fontRef idx="minor">
            <a:schemeClr val="tx1"/>
          </a:fontRef>
        </p:style>
      </p:cxnSp>
      <p:graphicFrame>
        <p:nvGraphicFramePr>
          <p:cNvPr id="25605" name="Object 8"/>
          <p:cNvGraphicFramePr>
            <a:graphicFrameLocks noChangeAspect="1"/>
          </p:cNvGraphicFramePr>
          <p:nvPr>
            <p:extLst>
              <p:ext uri="{D42A27DB-BD31-4B8C-83A1-F6EECF244321}">
                <p14:modId xmlns:p14="http://schemas.microsoft.com/office/powerpoint/2010/main" val="717051779"/>
              </p:ext>
            </p:extLst>
          </p:nvPr>
        </p:nvGraphicFramePr>
        <p:xfrm>
          <a:off x="228600" y="1350963"/>
          <a:ext cx="8763000" cy="4849812"/>
        </p:xfrm>
        <a:graphic>
          <a:graphicData uri="http://schemas.openxmlformats.org/presentationml/2006/ole">
            <mc:AlternateContent xmlns:mc="http://schemas.openxmlformats.org/markup-compatibility/2006">
              <mc:Choice xmlns:v="urn:schemas-microsoft-com:vml" Requires="v">
                <p:oleObj spid="_x0000_s1049" name="Worksheet" r:id="rId3" imgW="6543637" imgH="3276724" progId="Excel.Sheet.12">
                  <p:embed/>
                </p:oleObj>
              </mc:Choice>
              <mc:Fallback>
                <p:oleObj name="Worksheet" r:id="rId3" imgW="6543637" imgH="3276724" progId="Excel.Sheet.12">
                  <p:embed/>
                  <p:pic>
                    <p:nvPicPr>
                      <p:cNvPr id="0" name=""/>
                      <p:cNvPicPr>
                        <a:picLocks noChangeAspect="1" noChangeArrowheads="1"/>
                      </p:cNvPicPr>
                      <p:nvPr/>
                    </p:nvPicPr>
                    <p:blipFill>
                      <a:blip r:embed="rId4"/>
                      <a:srcRect/>
                      <a:stretch>
                        <a:fillRect/>
                      </a:stretch>
                    </p:blipFill>
                    <p:spPr bwMode="auto">
                      <a:xfrm>
                        <a:off x="228600" y="1350963"/>
                        <a:ext cx="8763000" cy="4849812"/>
                      </a:xfrm>
                      <a:prstGeom prst="rect">
                        <a:avLst/>
                      </a:prstGeom>
                      <a:noFill/>
                      <a:ln>
                        <a:noFill/>
                      </a:ln>
                      <a:extLst/>
                    </p:spPr>
                  </p:pic>
                </p:oleObj>
              </mc:Fallback>
            </mc:AlternateContent>
          </a:graphicData>
        </a:graphic>
      </p:graphicFrame>
      <p:sp>
        <p:nvSpPr>
          <p:cNvPr id="7" name="TextBox 7"/>
          <p:cNvSpPr txBox="1">
            <a:spLocks noChangeArrowheads="1"/>
          </p:cNvSpPr>
          <p:nvPr/>
        </p:nvSpPr>
        <p:spPr bwMode="auto">
          <a:xfrm>
            <a:off x="533400" y="1600200"/>
            <a:ext cx="14494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800" smtClean="0">
                <a:solidFill>
                  <a:srgbClr val="FF0000"/>
                </a:solidFill>
                <a:latin typeface="UTM American Sans" pitchFamily="18" charset="0"/>
              </a:rPr>
              <a:t>TẬP THỂ</a:t>
            </a:r>
            <a:endParaRPr lang="vi-VN" sz="2800">
              <a:solidFill>
                <a:srgbClr val="FF0000"/>
              </a:solidFill>
            </a:endParaRPr>
          </a:p>
        </p:txBody>
      </p:sp>
    </p:spTree>
    <p:extLst>
      <p:ext uri="{BB962C8B-B14F-4D97-AF65-F5344CB8AC3E}">
        <p14:creationId xmlns:p14="http://schemas.microsoft.com/office/powerpoint/2010/main" val="325963963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after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circle(in)">
                                      <p:cBhvr>
                                        <p:cTn id="7" dur="20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8"/>
          <p:cNvGraphicFramePr>
            <a:graphicFrameLocks noChangeAspect="1"/>
          </p:cNvGraphicFramePr>
          <p:nvPr>
            <p:extLst>
              <p:ext uri="{D42A27DB-BD31-4B8C-83A1-F6EECF244321}">
                <p14:modId xmlns:p14="http://schemas.microsoft.com/office/powerpoint/2010/main" val="172465376"/>
              </p:ext>
            </p:extLst>
          </p:nvPr>
        </p:nvGraphicFramePr>
        <p:xfrm>
          <a:off x="190500" y="1371600"/>
          <a:ext cx="8686800" cy="4749800"/>
        </p:xfrm>
        <a:graphic>
          <a:graphicData uri="http://schemas.openxmlformats.org/presentationml/2006/ole">
            <mc:AlternateContent xmlns:mc="http://schemas.openxmlformats.org/markup-compatibility/2006">
              <mc:Choice xmlns:v="urn:schemas-microsoft-com:vml" Requires="v">
                <p:oleObj spid="_x0000_s2073" name="Worksheet" r:id="rId3" imgW="4867304" imgH="3610092" progId="Excel.Sheet.12">
                  <p:embed/>
                </p:oleObj>
              </mc:Choice>
              <mc:Fallback>
                <p:oleObj name="Worksheet" r:id="rId3" imgW="4867304" imgH="3610092" progId="Excel.Sheet.12">
                  <p:embed/>
                  <p:pic>
                    <p:nvPicPr>
                      <p:cNvPr id="0" name=""/>
                      <p:cNvPicPr>
                        <a:picLocks noChangeAspect="1" noChangeArrowheads="1"/>
                      </p:cNvPicPr>
                      <p:nvPr/>
                    </p:nvPicPr>
                    <p:blipFill>
                      <a:blip r:embed="rId4"/>
                      <a:srcRect/>
                      <a:stretch>
                        <a:fillRect/>
                      </a:stretch>
                    </p:blipFill>
                    <p:spPr bwMode="auto">
                      <a:xfrm>
                        <a:off x="190500" y="1371600"/>
                        <a:ext cx="8686800" cy="4749800"/>
                      </a:xfrm>
                      <a:prstGeom prst="rect">
                        <a:avLst/>
                      </a:prstGeom>
                      <a:noFill/>
                      <a:ln>
                        <a:noFill/>
                      </a:ln>
                      <a:extLst/>
                    </p:spPr>
                  </p:pic>
                </p:oleObj>
              </mc:Fallback>
            </mc:AlternateContent>
          </a:graphicData>
        </a:graphic>
      </p:graphicFrame>
      <p:sp>
        <p:nvSpPr>
          <p:cNvPr id="8" name="Rectangle 7"/>
          <p:cNvSpPr/>
          <p:nvPr/>
        </p:nvSpPr>
        <p:spPr>
          <a:xfrm>
            <a:off x="762000" y="323850"/>
            <a:ext cx="7543800" cy="83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a:solidFill>
                  <a:srgbClr val="FF0000"/>
                </a:solidFill>
                <a:latin typeface="UTM Rockwell" pitchFamily="18" charset="0"/>
              </a:rPr>
              <a:t>CÁC CHỈ TIÊU ĐĂNG KÝ THI ĐUA NĂM HỌC </a:t>
            </a:r>
            <a:r>
              <a:rPr lang="en-US" sz="2800" b="1" smtClean="0">
                <a:solidFill>
                  <a:srgbClr val="FF0000"/>
                </a:solidFill>
                <a:latin typeface="UTM Rockwell" pitchFamily="18" charset="0"/>
              </a:rPr>
              <a:t>2018 </a:t>
            </a:r>
            <a:r>
              <a:rPr lang="en-US" sz="2800" b="1">
                <a:solidFill>
                  <a:srgbClr val="FF0000"/>
                </a:solidFill>
                <a:latin typeface="UTM Rockwell" pitchFamily="18" charset="0"/>
              </a:rPr>
              <a:t>– </a:t>
            </a:r>
            <a:r>
              <a:rPr lang="en-US" sz="2800" b="1" smtClean="0">
                <a:solidFill>
                  <a:srgbClr val="FF0000"/>
                </a:solidFill>
                <a:latin typeface="UTM Rockwell" pitchFamily="18" charset="0"/>
              </a:rPr>
              <a:t>2019</a:t>
            </a:r>
            <a:endParaRPr lang="vi-VN" sz="2800" b="1">
              <a:solidFill>
                <a:srgbClr val="FF0000"/>
              </a:solidFill>
              <a:latin typeface="UTM Rockwell" pitchFamily="18" charset="0"/>
            </a:endParaRPr>
          </a:p>
        </p:txBody>
      </p:sp>
      <p:cxnSp>
        <p:nvCxnSpPr>
          <p:cNvPr id="9" name="Elbow Connector 8"/>
          <p:cNvCxnSpPr/>
          <p:nvPr/>
        </p:nvCxnSpPr>
        <p:spPr>
          <a:xfrm flipV="1">
            <a:off x="533400" y="228600"/>
            <a:ext cx="1752600" cy="838200"/>
          </a:xfrm>
          <a:prstGeom prst="bentConnector3">
            <a:avLst>
              <a:gd name="adj1" fmla="val -961"/>
            </a:avLst>
          </a:prstGeom>
          <a:ln w="57150"/>
        </p:spPr>
        <p:style>
          <a:lnRef idx="1">
            <a:schemeClr val="accent1"/>
          </a:lnRef>
          <a:fillRef idx="0">
            <a:schemeClr val="accent1"/>
          </a:fillRef>
          <a:effectRef idx="0">
            <a:schemeClr val="accent1"/>
          </a:effectRef>
          <a:fontRef idx="minor">
            <a:schemeClr val="tx1"/>
          </a:fontRef>
        </p:style>
      </p:cxnSp>
      <p:cxnSp>
        <p:nvCxnSpPr>
          <p:cNvPr id="10" name="Elbow Connector 9"/>
          <p:cNvCxnSpPr/>
          <p:nvPr/>
        </p:nvCxnSpPr>
        <p:spPr>
          <a:xfrm flipV="1">
            <a:off x="6705600" y="456511"/>
            <a:ext cx="1828800" cy="762000"/>
          </a:xfrm>
          <a:prstGeom prst="bentConnector3">
            <a:avLst>
              <a:gd name="adj1" fmla="val 99419"/>
            </a:avLst>
          </a:prstGeom>
          <a:ln w="57150"/>
        </p:spPr>
        <p:style>
          <a:lnRef idx="1">
            <a:schemeClr val="accent1"/>
          </a:lnRef>
          <a:fillRef idx="0">
            <a:schemeClr val="accent1"/>
          </a:fillRef>
          <a:effectRef idx="0">
            <a:schemeClr val="accent1"/>
          </a:effectRef>
          <a:fontRef idx="minor">
            <a:schemeClr val="tx1"/>
          </a:fontRef>
        </p:style>
      </p:cxnSp>
      <p:sp>
        <p:nvSpPr>
          <p:cNvPr id="11" name="TextBox 7"/>
          <p:cNvSpPr txBox="1">
            <a:spLocks noChangeArrowheads="1"/>
          </p:cNvSpPr>
          <p:nvPr/>
        </p:nvSpPr>
        <p:spPr bwMode="auto">
          <a:xfrm>
            <a:off x="381000" y="1600200"/>
            <a:ext cx="15792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800" smtClean="0">
                <a:solidFill>
                  <a:srgbClr val="FF0000"/>
                </a:solidFill>
                <a:latin typeface="UTM American Sans" pitchFamily="18" charset="0"/>
              </a:rPr>
              <a:t>CÁ NHÂN</a:t>
            </a:r>
            <a:endParaRPr lang="vi-VN" sz="2800">
              <a:solidFill>
                <a:srgbClr val="FF0000"/>
              </a:solidFill>
            </a:endParaRPr>
          </a:p>
        </p:txBody>
      </p:sp>
    </p:spTree>
    <p:extLst>
      <p:ext uri="{BB962C8B-B14F-4D97-AF65-F5344CB8AC3E}">
        <p14:creationId xmlns:p14="http://schemas.microsoft.com/office/powerpoint/2010/main" val="231557366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0" y="304800"/>
            <a:ext cx="7543800" cy="838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0000"/>
                </a:solidFill>
                <a:latin typeface="UTM Rockwell" pitchFamily="18" charset="0"/>
              </a:rPr>
              <a:t>TIẾN ĐỘ THỰC HIỆN</a:t>
            </a:r>
            <a:endParaRPr lang="vi-VN" sz="3600" b="1">
              <a:solidFill>
                <a:srgbClr val="FF0000"/>
              </a:solidFill>
              <a:latin typeface="UTM Rockwell" pitchFamily="18" charset="0"/>
            </a:endParaRPr>
          </a:p>
        </p:txBody>
      </p:sp>
      <p:cxnSp>
        <p:nvCxnSpPr>
          <p:cNvPr id="13" name="Elbow Connector 12"/>
          <p:cNvCxnSpPr/>
          <p:nvPr/>
        </p:nvCxnSpPr>
        <p:spPr>
          <a:xfrm flipV="1">
            <a:off x="533400" y="304800"/>
            <a:ext cx="1752600" cy="838200"/>
          </a:xfrm>
          <a:prstGeom prst="bentConnector3">
            <a:avLst>
              <a:gd name="adj1" fmla="val -961"/>
            </a:avLst>
          </a:prstGeom>
          <a:ln w="57150"/>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flipV="1">
            <a:off x="6705600" y="457200"/>
            <a:ext cx="1828800" cy="762000"/>
          </a:xfrm>
          <a:prstGeom prst="bentConnector3">
            <a:avLst>
              <a:gd name="adj1" fmla="val 99419"/>
            </a:avLst>
          </a:prstGeom>
          <a:ln w="57150"/>
        </p:spPr>
        <p:style>
          <a:lnRef idx="1">
            <a:schemeClr val="accent1"/>
          </a:lnRef>
          <a:fillRef idx="0">
            <a:schemeClr val="accent1"/>
          </a:fillRef>
          <a:effectRef idx="0">
            <a:schemeClr val="accent1"/>
          </a:effectRef>
          <a:fontRef idx="minor">
            <a:schemeClr val="tx1"/>
          </a:fontRef>
        </p:style>
      </p:cxnSp>
      <p:grpSp>
        <p:nvGrpSpPr>
          <p:cNvPr id="62" name="Group 25"/>
          <p:cNvGrpSpPr>
            <a:grpSpLocks/>
          </p:cNvGrpSpPr>
          <p:nvPr/>
        </p:nvGrpSpPr>
        <p:grpSpPr bwMode="auto">
          <a:xfrm>
            <a:off x="30063" y="5562599"/>
            <a:ext cx="9037737" cy="762001"/>
            <a:chOff x="399" y="2772"/>
            <a:chExt cx="4929" cy="348"/>
          </a:xfrm>
          <a:solidFill>
            <a:schemeClr val="tx2"/>
          </a:solidFill>
        </p:grpSpPr>
        <p:sp>
          <p:nvSpPr>
            <p:cNvPr id="66" name="AutoShape 26"/>
            <p:cNvSpPr>
              <a:spLocks noChangeArrowheads="1"/>
            </p:cNvSpPr>
            <p:nvPr/>
          </p:nvSpPr>
          <p:spPr bwMode="gray">
            <a:xfrm>
              <a:off x="480" y="2772"/>
              <a:ext cx="4848" cy="348"/>
            </a:xfrm>
            <a:prstGeom prst="rightArrow">
              <a:avLst>
                <a:gd name="adj1" fmla="val 50000"/>
                <a:gd name="adj2" fmla="val 63206"/>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sp>
          <p:nvSpPr>
            <p:cNvPr id="67" name="AutoShape 27"/>
            <p:cNvSpPr>
              <a:spLocks noChangeArrowheads="1"/>
            </p:cNvSpPr>
            <p:nvPr/>
          </p:nvSpPr>
          <p:spPr bwMode="gray">
            <a:xfrm>
              <a:off x="399" y="2857"/>
              <a:ext cx="218" cy="175"/>
            </a:xfrm>
            <a:prstGeom prst="roundRect">
              <a:avLst>
                <a:gd name="adj" fmla="val 29069"/>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vi-VN"/>
            </a:p>
          </p:txBody>
        </p:sp>
      </p:grpSp>
      <p:grpSp>
        <p:nvGrpSpPr>
          <p:cNvPr id="71" name="Group 70"/>
          <p:cNvGrpSpPr/>
          <p:nvPr/>
        </p:nvGrpSpPr>
        <p:grpSpPr>
          <a:xfrm>
            <a:off x="1878680" y="4118472"/>
            <a:ext cx="3088995" cy="2022546"/>
            <a:chOff x="1391902" y="4488141"/>
            <a:chExt cx="2438330" cy="1609593"/>
          </a:xfrm>
        </p:grpSpPr>
        <p:sp>
          <p:nvSpPr>
            <p:cNvPr id="50" name="AutoShape 18"/>
            <p:cNvSpPr>
              <a:spLocks noChangeArrowheads="1"/>
            </p:cNvSpPr>
            <p:nvPr/>
          </p:nvSpPr>
          <p:spPr bwMode="gray">
            <a:xfrm>
              <a:off x="1391902" y="4488141"/>
              <a:ext cx="2438330" cy="467780"/>
            </a:xfrm>
            <a:prstGeom prst="roundRect">
              <a:avLst>
                <a:gd name="adj" fmla="val 7981"/>
              </a:avLst>
            </a:prstGeom>
            <a:solidFill>
              <a:srgbClr val="FFFFFF"/>
            </a:solidFill>
            <a:ln w="1905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sz="1600" b="1"/>
                <a:t>Sinh hoạt khối thi đua lần 1 </a:t>
              </a:r>
              <a:endParaRPr lang="vi-VN" sz="1600" b="1"/>
            </a:p>
          </p:txBody>
        </p:sp>
        <p:sp>
          <p:nvSpPr>
            <p:cNvPr id="64" name="Text Box 28"/>
            <p:cNvSpPr txBox="1">
              <a:spLocks noChangeArrowheads="1"/>
            </p:cNvSpPr>
            <p:nvPr/>
          </p:nvSpPr>
          <p:spPr bwMode="gray">
            <a:xfrm>
              <a:off x="1922834" y="5789957"/>
              <a:ext cx="1175588" cy="307777"/>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400" smtClean="0">
                  <a:ln w="18415" cmpd="sng">
                    <a:solidFill>
                      <a:srgbClr val="FFFFFF"/>
                    </a:solidFill>
                    <a:prstDash val="solid"/>
                  </a:ln>
                  <a:solidFill>
                    <a:srgbClr val="FFFFFF"/>
                  </a:solidFill>
                  <a:effectLst>
                    <a:outerShdw blurRad="63500" dir="3600000" algn="tl" rotWithShape="0">
                      <a:srgbClr val="000000">
                        <a:alpha val="70000"/>
                      </a:srgbClr>
                    </a:outerShdw>
                  </a:effectLst>
                </a:rPr>
                <a:t>4/2019</a:t>
              </a:r>
              <a:endParaRPr lang="en-US" sz="140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2" name="Line 8"/>
            <p:cNvSpPr>
              <a:spLocks noChangeShapeType="1"/>
            </p:cNvSpPr>
            <p:nvPr/>
          </p:nvSpPr>
          <p:spPr bwMode="gray">
            <a:xfrm flipH="1" flipV="1">
              <a:off x="2510628" y="4928075"/>
              <a:ext cx="25699" cy="817250"/>
            </a:xfrm>
            <a:prstGeom prst="line">
              <a:avLst/>
            </a:prstGeom>
            <a:noFill/>
            <a:ln w="38100" cap="rnd">
              <a:solidFill>
                <a:schemeClr val="accent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grpSp>
      <p:grpSp>
        <p:nvGrpSpPr>
          <p:cNvPr id="73" name="Group 72"/>
          <p:cNvGrpSpPr/>
          <p:nvPr/>
        </p:nvGrpSpPr>
        <p:grpSpPr>
          <a:xfrm>
            <a:off x="3270733" y="2971800"/>
            <a:ext cx="3238160" cy="3098957"/>
            <a:chOff x="2945869" y="2971800"/>
            <a:chExt cx="3238160" cy="3098957"/>
          </a:xfrm>
        </p:grpSpPr>
        <p:sp>
          <p:nvSpPr>
            <p:cNvPr id="45" name="Line 9"/>
            <p:cNvSpPr>
              <a:spLocks noChangeShapeType="1"/>
            </p:cNvSpPr>
            <p:nvPr/>
          </p:nvSpPr>
          <p:spPr bwMode="gray">
            <a:xfrm flipV="1">
              <a:off x="5272961" y="3480482"/>
              <a:ext cx="0" cy="2294018"/>
            </a:xfrm>
            <a:prstGeom prst="line">
              <a:avLst/>
            </a:prstGeom>
            <a:noFill/>
            <a:ln w="38100" cap="rnd">
              <a:solidFill>
                <a:schemeClr val="accent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59" name="Text Box 28"/>
            <p:cNvSpPr txBox="1">
              <a:spLocks noChangeArrowheads="1"/>
            </p:cNvSpPr>
            <p:nvPr/>
          </p:nvSpPr>
          <p:spPr bwMode="gray">
            <a:xfrm>
              <a:off x="4717349" y="5762980"/>
              <a:ext cx="1111223" cy="307777"/>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400" smtClean="0">
                  <a:ln w="18415" cmpd="sng">
                    <a:solidFill>
                      <a:srgbClr val="FFFFFF"/>
                    </a:solidFill>
                    <a:prstDash val="solid"/>
                  </a:ln>
                  <a:solidFill>
                    <a:srgbClr val="FFFFFF"/>
                  </a:solidFill>
                  <a:effectLst>
                    <a:outerShdw blurRad="63500" dir="3600000" algn="tl" rotWithShape="0">
                      <a:srgbClr val="000000">
                        <a:alpha val="70000"/>
                      </a:srgbClr>
                    </a:outerShdw>
                  </a:effectLst>
                </a:rPr>
                <a:t>5/2019</a:t>
              </a:r>
              <a:endParaRPr lang="en-US" sz="140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7" name="AutoShape 18"/>
            <p:cNvSpPr>
              <a:spLocks noChangeArrowheads="1"/>
            </p:cNvSpPr>
            <p:nvPr/>
          </p:nvSpPr>
          <p:spPr bwMode="gray">
            <a:xfrm>
              <a:off x="2945869" y="2971800"/>
              <a:ext cx="3238160" cy="533400"/>
            </a:xfrm>
            <a:prstGeom prst="roundRect">
              <a:avLst>
                <a:gd name="adj" fmla="val 7981"/>
              </a:avLst>
            </a:prstGeom>
            <a:solidFill>
              <a:srgbClr val="FFFFFF"/>
            </a:solidFill>
            <a:ln w="1905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600" b="1" smtClean="0"/>
                <a:t>Sinh </a:t>
              </a:r>
              <a:r>
                <a:rPr lang="en-US" sz="1600" b="1"/>
                <a:t>hoạt khối thi đua lần 2 </a:t>
              </a:r>
              <a:endParaRPr lang="vi-VN" sz="1600" b="1"/>
            </a:p>
          </p:txBody>
        </p:sp>
      </p:grpSp>
      <p:grpSp>
        <p:nvGrpSpPr>
          <p:cNvPr id="75" name="Group 74"/>
          <p:cNvGrpSpPr/>
          <p:nvPr/>
        </p:nvGrpSpPr>
        <p:grpSpPr>
          <a:xfrm>
            <a:off x="4889813" y="1828800"/>
            <a:ext cx="2950099" cy="4259996"/>
            <a:chOff x="5562599" y="1600200"/>
            <a:chExt cx="2950099" cy="4486954"/>
          </a:xfrm>
        </p:grpSpPr>
        <p:sp>
          <p:nvSpPr>
            <p:cNvPr id="61" name="Text Box 28"/>
            <p:cNvSpPr txBox="1">
              <a:spLocks noChangeArrowheads="1"/>
            </p:cNvSpPr>
            <p:nvPr/>
          </p:nvSpPr>
          <p:spPr bwMode="gray">
            <a:xfrm>
              <a:off x="7575028" y="5762980"/>
              <a:ext cx="904291" cy="324174"/>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400" smtClean="0">
                  <a:ln w="18415" cmpd="sng">
                    <a:solidFill>
                      <a:srgbClr val="FFFFFF"/>
                    </a:solidFill>
                    <a:prstDash val="solid"/>
                  </a:ln>
                  <a:solidFill>
                    <a:srgbClr val="FFFFFF"/>
                  </a:solidFill>
                  <a:effectLst>
                    <a:outerShdw blurRad="63500" dir="3600000" algn="tl" rotWithShape="0">
                      <a:srgbClr val="000000">
                        <a:alpha val="70000"/>
                      </a:srgbClr>
                    </a:outerShdw>
                  </a:effectLst>
                </a:rPr>
                <a:t>06/2019</a:t>
              </a:r>
              <a:endParaRPr lang="en-US" sz="140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8" name="Line 9"/>
            <p:cNvSpPr>
              <a:spLocks noChangeShapeType="1"/>
            </p:cNvSpPr>
            <p:nvPr/>
          </p:nvSpPr>
          <p:spPr bwMode="gray">
            <a:xfrm flipV="1">
              <a:off x="7988322" y="1992451"/>
              <a:ext cx="12677" cy="3744773"/>
            </a:xfrm>
            <a:prstGeom prst="line">
              <a:avLst/>
            </a:prstGeom>
            <a:noFill/>
            <a:ln w="38100" cap="rnd">
              <a:solidFill>
                <a:schemeClr val="accent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69" name="AutoShape 16"/>
            <p:cNvSpPr>
              <a:spLocks noChangeArrowheads="1"/>
            </p:cNvSpPr>
            <p:nvPr/>
          </p:nvSpPr>
          <p:spPr bwMode="gray">
            <a:xfrm>
              <a:off x="5562599" y="1600200"/>
              <a:ext cx="2950099" cy="533400"/>
            </a:xfrm>
            <a:prstGeom prst="roundRect">
              <a:avLst>
                <a:gd name="adj" fmla="val 0"/>
              </a:avLst>
            </a:prstGeom>
            <a:solidFill>
              <a:srgbClr val="FFFFFF"/>
            </a:solidFill>
            <a:ln w="1905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en-US" sz="1600" b="1"/>
                <a:t>Sinh hoạt khối thi đua lần 3 </a:t>
              </a:r>
              <a:endParaRPr lang="vi-VN" sz="1600" b="1"/>
            </a:p>
          </p:txBody>
        </p:sp>
      </p:grpSp>
      <p:grpSp>
        <p:nvGrpSpPr>
          <p:cNvPr id="5" name="Group 4"/>
          <p:cNvGrpSpPr/>
          <p:nvPr/>
        </p:nvGrpSpPr>
        <p:grpSpPr>
          <a:xfrm>
            <a:off x="178584" y="5562600"/>
            <a:ext cx="960798" cy="533400"/>
            <a:chOff x="178584" y="5562600"/>
            <a:chExt cx="960798" cy="533400"/>
          </a:xfrm>
        </p:grpSpPr>
        <p:sp>
          <p:nvSpPr>
            <p:cNvPr id="49" name="Line 8"/>
            <p:cNvSpPr>
              <a:spLocks noChangeShapeType="1"/>
            </p:cNvSpPr>
            <p:nvPr/>
          </p:nvSpPr>
          <p:spPr bwMode="gray">
            <a:xfrm flipH="1" flipV="1">
              <a:off x="901768" y="5562600"/>
              <a:ext cx="8703" cy="174625"/>
            </a:xfrm>
            <a:prstGeom prst="line">
              <a:avLst/>
            </a:prstGeom>
            <a:noFill/>
            <a:ln w="38100" cap="rnd">
              <a:solidFill>
                <a:schemeClr val="accent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63" name="Text Box 28"/>
            <p:cNvSpPr txBox="1">
              <a:spLocks noChangeArrowheads="1"/>
            </p:cNvSpPr>
            <p:nvPr/>
          </p:nvSpPr>
          <p:spPr bwMode="gray">
            <a:xfrm>
              <a:off x="178584" y="5788223"/>
              <a:ext cx="960798" cy="307777"/>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400" smtClean="0">
                  <a:ln w="18415" cmpd="sng">
                    <a:solidFill>
                      <a:srgbClr val="FFFFFF"/>
                    </a:solidFill>
                    <a:prstDash val="solid"/>
                  </a:ln>
                  <a:solidFill>
                    <a:srgbClr val="FFFFFF"/>
                  </a:solidFill>
                  <a:effectLst>
                    <a:outerShdw blurRad="63500" dir="3600000" algn="tl" rotWithShape="0">
                      <a:srgbClr val="000000">
                        <a:alpha val="70000"/>
                      </a:srgbClr>
                    </a:outerShdw>
                  </a:effectLst>
                </a:rPr>
                <a:t>3,4/2019</a:t>
              </a:r>
              <a:endParaRPr lang="en-US" sz="140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37" name="AutoShape 18"/>
          <p:cNvSpPr>
            <a:spLocks noChangeArrowheads="1"/>
          </p:cNvSpPr>
          <p:nvPr/>
        </p:nvSpPr>
        <p:spPr bwMode="gray">
          <a:xfrm>
            <a:off x="83149" y="5075237"/>
            <a:ext cx="4254377" cy="521494"/>
          </a:xfrm>
          <a:prstGeom prst="roundRect">
            <a:avLst>
              <a:gd name="adj" fmla="val 7981"/>
            </a:avLst>
          </a:prstGeom>
          <a:solidFill>
            <a:srgbClr val="FFFFFF"/>
          </a:solidFill>
          <a:ln w="19050">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sz="1600" b="1" smtClean="0"/>
              <a:t>Xây dựng kế hoạch thi đua khen thưởng</a:t>
            </a:r>
            <a:endParaRPr lang="vi-VN" sz="1600" b="1"/>
          </a:p>
        </p:txBody>
      </p:sp>
    </p:spTree>
    <p:extLst>
      <p:ext uri="{BB962C8B-B14F-4D97-AF65-F5344CB8AC3E}">
        <p14:creationId xmlns:p14="http://schemas.microsoft.com/office/powerpoint/2010/main" val="352890690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500"/>
                                  </p:stCondLst>
                                  <p:childTnLst>
                                    <p:set>
                                      <p:cBhvr>
                                        <p:cTn id="16" dur="1" fill="hold">
                                          <p:stCondLst>
                                            <p:cond delay="0"/>
                                          </p:stCondLst>
                                        </p:cTn>
                                        <p:tgtEl>
                                          <p:spTgt spid="71"/>
                                        </p:tgtEl>
                                        <p:attrNameLst>
                                          <p:attrName>style.visibility</p:attrName>
                                        </p:attrNameLst>
                                      </p:cBhvr>
                                      <p:to>
                                        <p:strVal val="visible"/>
                                      </p:to>
                                    </p:set>
                                    <p:anim calcmode="lin" valueType="num">
                                      <p:cBhvr additive="base">
                                        <p:cTn id="17" dur="500" fill="hold"/>
                                        <p:tgtEl>
                                          <p:spTgt spid="71"/>
                                        </p:tgtEl>
                                        <p:attrNameLst>
                                          <p:attrName>ppt_x</p:attrName>
                                        </p:attrNameLst>
                                      </p:cBhvr>
                                      <p:tavLst>
                                        <p:tav tm="0">
                                          <p:val>
                                            <p:strVal val="0-#ppt_w/2"/>
                                          </p:val>
                                        </p:tav>
                                        <p:tav tm="100000">
                                          <p:val>
                                            <p:strVal val="#ppt_x"/>
                                          </p:val>
                                        </p:tav>
                                      </p:tavLst>
                                    </p:anim>
                                    <p:anim calcmode="lin" valueType="num">
                                      <p:cBhvr additive="base">
                                        <p:cTn id="18" dur="500" fill="hold"/>
                                        <p:tgtEl>
                                          <p:spTgt spid="71"/>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50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fill="hold"/>
                                        <p:tgtEl>
                                          <p:spTgt spid="73"/>
                                        </p:tgtEl>
                                        <p:attrNameLst>
                                          <p:attrName>ppt_x</p:attrName>
                                        </p:attrNameLst>
                                      </p:cBhvr>
                                      <p:tavLst>
                                        <p:tav tm="0">
                                          <p:val>
                                            <p:strVal val="0-#ppt_w/2"/>
                                          </p:val>
                                        </p:tav>
                                        <p:tav tm="100000">
                                          <p:val>
                                            <p:strVal val="#ppt_x"/>
                                          </p:val>
                                        </p:tav>
                                      </p:tavLst>
                                    </p:anim>
                                    <p:anim calcmode="lin" valueType="num">
                                      <p:cBhvr additive="base">
                                        <p:cTn id="23" dur="500" fill="hold"/>
                                        <p:tgtEl>
                                          <p:spTgt spid="73"/>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 presetClass="entr" presetSubtype="8" fill="hold" nodeType="afterEffect">
                                  <p:stCondLst>
                                    <p:cond delay="50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0-#ppt_w/2"/>
                                          </p:val>
                                        </p:tav>
                                        <p:tav tm="100000">
                                          <p:val>
                                            <p:strVal val="#ppt_x"/>
                                          </p:val>
                                        </p:tav>
                                      </p:tavLst>
                                    </p:anim>
                                    <p:anim calcmode="lin" valueType="num">
                                      <p:cBhvr additive="base">
                                        <p:cTn id="28"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39254" y="1676400"/>
            <a:ext cx="7543800" cy="838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b="1">
                <a:solidFill>
                  <a:srgbClr val="FF0000"/>
                </a:solidFill>
                <a:latin typeface="UTM Rockwell" pitchFamily="18" charset="0"/>
              </a:rPr>
              <a:t>KINH PHÍ HOẠT ĐỘNG</a:t>
            </a:r>
            <a:endParaRPr lang="vi-VN" sz="3600" b="1">
              <a:solidFill>
                <a:srgbClr val="FF0000"/>
              </a:solidFill>
              <a:latin typeface="UTM Rockwell" pitchFamily="18" charset="0"/>
            </a:endParaRPr>
          </a:p>
        </p:txBody>
      </p:sp>
      <p:cxnSp>
        <p:nvCxnSpPr>
          <p:cNvPr id="13" name="Elbow Connector 12"/>
          <p:cNvCxnSpPr/>
          <p:nvPr/>
        </p:nvCxnSpPr>
        <p:spPr>
          <a:xfrm flipV="1">
            <a:off x="510654" y="1524000"/>
            <a:ext cx="1752600" cy="838200"/>
          </a:xfrm>
          <a:prstGeom prst="bentConnector3">
            <a:avLst>
              <a:gd name="adj1" fmla="val -961"/>
            </a:avLst>
          </a:prstGeom>
          <a:ln w="57150"/>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flipV="1">
            <a:off x="6713561" y="1981200"/>
            <a:ext cx="1828800" cy="762000"/>
          </a:xfrm>
          <a:prstGeom prst="bentConnector3">
            <a:avLst>
              <a:gd name="adj1" fmla="val 99419"/>
            </a:avLst>
          </a:prstGeom>
          <a:ln w="57150"/>
        </p:spPr>
        <p:style>
          <a:lnRef idx="1">
            <a:schemeClr val="accent1"/>
          </a:lnRef>
          <a:fillRef idx="0">
            <a:schemeClr val="accent1"/>
          </a:fillRef>
          <a:effectRef idx="0">
            <a:schemeClr val="accent1"/>
          </a:effectRef>
          <a:fontRef idx="minor">
            <a:schemeClr val="tx1"/>
          </a:fontRef>
        </p:style>
      </p:cxnSp>
      <p:sp>
        <p:nvSpPr>
          <p:cNvPr id="15366" name="TextBox 1"/>
          <p:cNvSpPr txBox="1">
            <a:spLocks noChangeArrowheads="1"/>
          </p:cNvSpPr>
          <p:nvPr/>
        </p:nvSpPr>
        <p:spPr bwMode="auto">
          <a:xfrm>
            <a:off x="739254" y="3347113"/>
            <a:ext cx="6019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3200" dirty="0" err="1">
                <a:latin typeface="UTM American Sans" pitchFamily="18" charset="0"/>
                <a:cs typeface="Times New Roman" pitchFamily="18" charset="0"/>
              </a:rPr>
              <a:t>Dự</a:t>
            </a:r>
            <a:r>
              <a:rPr lang="en-US" sz="3200" dirty="0">
                <a:latin typeface="UTM American Sans" pitchFamily="18" charset="0"/>
                <a:cs typeface="Times New Roman" pitchFamily="18" charset="0"/>
              </a:rPr>
              <a:t> </a:t>
            </a:r>
            <a:r>
              <a:rPr lang="en-US" sz="3200" dirty="0" err="1">
                <a:latin typeface="UTM American Sans" pitchFamily="18" charset="0"/>
                <a:cs typeface="Times New Roman" pitchFamily="18" charset="0"/>
              </a:rPr>
              <a:t>kiến</a:t>
            </a:r>
            <a:r>
              <a:rPr lang="en-US" sz="3200" dirty="0">
                <a:latin typeface="UTM American Sans" pitchFamily="18" charset="0"/>
                <a:cs typeface="Times New Roman" pitchFamily="18" charset="0"/>
              </a:rPr>
              <a:t> </a:t>
            </a:r>
            <a:r>
              <a:rPr lang="en-US" sz="3200" dirty="0" err="1">
                <a:latin typeface="UTM American Sans" pitchFamily="18" charset="0"/>
                <a:cs typeface="Times New Roman" pitchFamily="18" charset="0"/>
              </a:rPr>
              <a:t>mức</a:t>
            </a:r>
            <a:r>
              <a:rPr lang="en-US" sz="3200" dirty="0">
                <a:latin typeface="UTM American Sans" pitchFamily="18" charset="0"/>
                <a:cs typeface="Times New Roman" pitchFamily="18" charset="0"/>
              </a:rPr>
              <a:t> </a:t>
            </a:r>
            <a:r>
              <a:rPr lang="en-US" sz="3200" dirty="0" err="1" smtClean="0">
                <a:latin typeface="UTM American Sans" pitchFamily="18" charset="0"/>
                <a:cs typeface="Times New Roman" pitchFamily="18" charset="0"/>
              </a:rPr>
              <a:t>thu</a:t>
            </a:r>
            <a:r>
              <a:rPr lang="en-US" sz="3200" dirty="0" smtClean="0">
                <a:latin typeface="UTM American Sans" pitchFamily="18" charset="0"/>
                <a:cs typeface="Times New Roman" pitchFamily="18" charset="0"/>
              </a:rPr>
              <a:t> </a:t>
            </a:r>
            <a:r>
              <a:rPr lang="en-US" sz="3200" dirty="0" smtClean="0">
                <a:solidFill>
                  <a:srgbClr val="FF0000"/>
                </a:solidFill>
                <a:latin typeface="UTM American Sans" pitchFamily="18" charset="0"/>
                <a:cs typeface="Times New Roman" pitchFamily="18" charset="0"/>
              </a:rPr>
              <a:t>: </a:t>
            </a:r>
            <a:r>
              <a:rPr lang="en-US" sz="3200" dirty="0" smtClean="0">
                <a:solidFill>
                  <a:srgbClr val="FF0000"/>
                </a:solidFill>
                <a:latin typeface="UTM American Sans" pitchFamily="18" charset="0"/>
                <a:cs typeface="Times New Roman" pitchFamily="18" charset="0"/>
              </a:rPr>
              <a:t>5.000.0000 đ/đ</a:t>
            </a:r>
            <a:r>
              <a:rPr lang="vi-VN" sz="3200" dirty="0" smtClean="0">
                <a:solidFill>
                  <a:srgbClr val="FF0000"/>
                </a:solidFill>
                <a:latin typeface="UTM American Sans" pitchFamily="18" charset="0"/>
                <a:cs typeface="Times New Roman" pitchFamily="18" charset="0"/>
              </a:rPr>
              <a:t>ơn</a:t>
            </a:r>
            <a:r>
              <a:rPr lang="en-US" sz="3200" dirty="0" smtClean="0">
                <a:solidFill>
                  <a:srgbClr val="FF0000"/>
                </a:solidFill>
                <a:latin typeface="UTM American Sans" pitchFamily="18" charset="0"/>
                <a:cs typeface="Times New Roman" pitchFamily="18" charset="0"/>
              </a:rPr>
              <a:t> </a:t>
            </a:r>
            <a:r>
              <a:rPr lang="en-US" sz="3200" dirty="0" err="1" smtClean="0">
                <a:solidFill>
                  <a:srgbClr val="FF0000"/>
                </a:solidFill>
                <a:latin typeface="UTM American Sans" pitchFamily="18" charset="0"/>
                <a:cs typeface="Times New Roman" pitchFamily="18" charset="0"/>
              </a:rPr>
              <a:t>vị</a:t>
            </a:r>
            <a:r>
              <a:rPr lang="en-US" sz="3200" dirty="0" smtClean="0">
                <a:solidFill>
                  <a:srgbClr val="FF0000"/>
                </a:solidFill>
                <a:latin typeface="UTM American Sans" pitchFamily="18" charset="0"/>
                <a:cs typeface="Times New Roman" pitchFamily="18" charset="0"/>
              </a:rPr>
              <a:t>/</a:t>
            </a:r>
            <a:r>
              <a:rPr lang="en-US" sz="3200" dirty="0" err="1" smtClean="0">
                <a:solidFill>
                  <a:srgbClr val="FF0000"/>
                </a:solidFill>
                <a:latin typeface="UTM American Sans" pitchFamily="18" charset="0"/>
                <a:cs typeface="Times New Roman" pitchFamily="18" charset="0"/>
              </a:rPr>
              <a:t>năm</a:t>
            </a:r>
            <a:r>
              <a:rPr lang="en-US" sz="3200" dirty="0" smtClean="0">
                <a:solidFill>
                  <a:srgbClr val="FF0000"/>
                </a:solidFill>
                <a:latin typeface="UTM American Sans" pitchFamily="18" charset="0"/>
                <a:cs typeface="Times New Roman" pitchFamily="18" charset="0"/>
              </a:rPr>
              <a:t> </a:t>
            </a:r>
            <a:r>
              <a:rPr lang="en-US" sz="3200" dirty="0" err="1" smtClean="0">
                <a:solidFill>
                  <a:srgbClr val="FF0000"/>
                </a:solidFill>
                <a:latin typeface="UTM American Sans" pitchFamily="18" charset="0"/>
                <a:cs typeface="Times New Roman" pitchFamily="18" charset="0"/>
              </a:rPr>
              <a:t>học</a:t>
            </a:r>
            <a:endParaRPr lang="en-US" sz="3200" dirty="0">
              <a:solidFill>
                <a:srgbClr val="FF0000"/>
              </a:solidFill>
              <a:latin typeface="UTM American Sans" pitchFamily="18" charset="0"/>
              <a:cs typeface="Times New Roman" pitchFamily="18" charset="0"/>
            </a:endParaRPr>
          </a:p>
        </p:txBody>
      </p:sp>
    </p:spTree>
    <p:extLst>
      <p:ext uri="{BB962C8B-B14F-4D97-AF65-F5344CB8AC3E}">
        <p14:creationId xmlns:p14="http://schemas.microsoft.com/office/powerpoint/2010/main" val="27211539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outVertical)">
                                      <p:cBhvr>
                                        <p:cTn id="15" dur="500"/>
                                        <p:tgtEl>
                                          <p:spTgt spid="21"/>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15366"/>
                                        </p:tgtEl>
                                        <p:attrNameLst>
                                          <p:attrName>style.visibility</p:attrName>
                                        </p:attrNameLst>
                                      </p:cBhvr>
                                      <p:to>
                                        <p:strVal val="visible"/>
                                      </p:to>
                                    </p:set>
                                    <p:animEffect transition="in" filter="barn(outVertical)">
                                      <p:cBhvr>
                                        <p:cTn id="19"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36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0" y="304800"/>
            <a:ext cx="7543800" cy="838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0000"/>
                </a:solidFill>
                <a:latin typeface="UTM Rockwell" pitchFamily="18" charset="0"/>
              </a:rPr>
              <a:t>TỔ CHỨC THỰC HIỆN</a:t>
            </a:r>
            <a:endParaRPr lang="vi-VN" sz="3600" b="1">
              <a:solidFill>
                <a:srgbClr val="FF0000"/>
              </a:solidFill>
              <a:latin typeface="UTM Rockwell" pitchFamily="18" charset="0"/>
            </a:endParaRPr>
          </a:p>
        </p:txBody>
      </p:sp>
      <p:cxnSp>
        <p:nvCxnSpPr>
          <p:cNvPr id="13" name="Elbow Connector 12"/>
          <p:cNvCxnSpPr/>
          <p:nvPr/>
        </p:nvCxnSpPr>
        <p:spPr>
          <a:xfrm flipV="1">
            <a:off x="533400" y="304800"/>
            <a:ext cx="1752600" cy="838200"/>
          </a:xfrm>
          <a:prstGeom prst="bentConnector3">
            <a:avLst>
              <a:gd name="adj1" fmla="val -961"/>
            </a:avLst>
          </a:prstGeom>
          <a:ln w="57150"/>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flipV="1">
            <a:off x="6705600" y="457200"/>
            <a:ext cx="1828800" cy="762000"/>
          </a:xfrm>
          <a:prstGeom prst="bentConnector3">
            <a:avLst>
              <a:gd name="adj1" fmla="val 99419"/>
            </a:avLst>
          </a:prstGeom>
          <a:ln w="57150"/>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76200" y="3693280"/>
            <a:ext cx="9158248" cy="2402720"/>
            <a:chOff x="-76200" y="3693280"/>
            <a:chExt cx="9158248" cy="2402720"/>
          </a:xfrm>
        </p:grpSpPr>
        <p:sp>
          <p:nvSpPr>
            <p:cNvPr id="9" name="AutoShape 7"/>
            <p:cNvSpPr>
              <a:spLocks noChangeArrowheads="1"/>
            </p:cNvSpPr>
            <p:nvPr/>
          </p:nvSpPr>
          <p:spPr bwMode="gray">
            <a:xfrm>
              <a:off x="1523999" y="4250115"/>
              <a:ext cx="7558049" cy="1845885"/>
            </a:xfrm>
            <a:prstGeom prst="roundRect">
              <a:avLst>
                <a:gd name="adj" fmla="val 9144"/>
              </a:avLst>
            </a:prstGeom>
            <a:solidFill>
              <a:srgbClr val="F8F8F8"/>
            </a:solidFill>
            <a:ln w="28575">
              <a:solidFill>
                <a:schemeClr val="folHlink"/>
              </a:solidFill>
              <a:round/>
              <a:headEnd/>
              <a:tailEnd/>
            </a:ln>
            <a:effectLst/>
            <a:extLst>
              <a:ext uri="{AF507438-7753-43E0-B8FC-AC1667EBCBE1}">
                <a14:hiddenEffects xmlns:a14="http://schemas.microsoft.com/office/drawing/2010/main">
                  <a:effectLst>
                    <a:outerShdw dist="35921" dir="2700000" algn="ctr" rotWithShape="0">
                      <a:srgbClr val="1C1C1C">
                        <a:alpha val="50000"/>
                      </a:srgbClr>
                    </a:outerShdw>
                  </a:effectLst>
                </a14:hiddenEffects>
              </a:ext>
            </a:extLst>
          </p:spPr>
          <p:txBody>
            <a:bodyPr wrap="none" anchor="ctr"/>
            <a:lstStyle/>
            <a:p>
              <a:endParaRPr lang="vi-VN"/>
            </a:p>
          </p:txBody>
        </p:sp>
        <p:grpSp>
          <p:nvGrpSpPr>
            <p:cNvPr id="5" name="Group 4"/>
            <p:cNvGrpSpPr/>
            <p:nvPr/>
          </p:nvGrpSpPr>
          <p:grpSpPr>
            <a:xfrm>
              <a:off x="-76200" y="3693280"/>
              <a:ext cx="2438400" cy="1804987"/>
              <a:chOff x="-76200" y="3481765"/>
              <a:chExt cx="2438400" cy="1804987"/>
            </a:xfrm>
          </p:grpSpPr>
          <p:sp>
            <p:nvSpPr>
              <p:cNvPr id="10" name="AutoShape 8"/>
              <p:cNvSpPr>
                <a:spLocks noChangeArrowheads="1"/>
              </p:cNvSpPr>
              <p:nvPr/>
            </p:nvSpPr>
            <p:spPr bwMode="gray">
              <a:xfrm>
                <a:off x="-76200" y="3481765"/>
                <a:ext cx="2438400" cy="1804987"/>
              </a:xfrm>
              <a:prstGeom prst="upArrow">
                <a:avLst>
                  <a:gd name="adj1" fmla="val 52602"/>
                  <a:gd name="adj2" fmla="val 25245"/>
                </a:avLst>
              </a:prstGeom>
              <a:gradFill rotWithShape="1">
                <a:gsLst>
                  <a:gs pos="0">
                    <a:schemeClr val="folHlink">
                      <a:gamma/>
                      <a:shade val="57255"/>
                      <a:invGamma/>
                    </a:schemeClr>
                  </a:gs>
                  <a:gs pos="100000">
                    <a:schemeClr val="folHlink"/>
                  </a:gs>
                </a:gsLst>
                <a:lin ang="18900000" scaled="1"/>
              </a:gradFill>
              <a:ln>
                <a:noFill/>
              </a:ln>
              <a:effectLst/>
              <a:scene3d>
                <a:camera prst="legacyPerspectiveBottomRight"/>
                <a:lightRig rig="legacyFlat1" dir="t"/>
              </a:scene3d>
              <a:sp3d extrusionH="430200" prstMaterial="legacyMatte">
                <a:bevelT w="13500" h="13500" prst="angle"/>
                <a:bevelB w="13500" h="13500" prst="angle"/>
                <a:extrusionClr>
                  <a:schemeClr val="folHlink"/>
                </a:extrusionClr>
              </a:sp3d>
              <a:extLst>
                <a:ext uri="{91240B29-F687-4F45-9708-019B960494DF}">
                  <a14:hiddenLine xmlns:a14="http://schemas.microsoft.com/office/drawing/2010/main" w="19050">
                    <a:noFill/>
                    <a:miter lim="800000"/>
                    <a:headEnd/>
                    <a:tailEnd/>
                  </a14:hiddenLine>
                </a:ext>
                <a:ext uri="{AF507438-7753-43E0-B8FC-AC1667EBCBE1}">
                  <a14:hiddenEffects xmlns:a14="http://schemas.microsoft.com/office/drawing/2010/main">
                    <a:effectLst>
                      <a:outerShdw dist="35921" dir="2700000" algn="ctr" rotWithShape="0">
                        <a:srgbClr val="1C1C1C">
                          <a:alpha val="50000"/>
                        </a:srgbClr>
                      </a:outerShdw>
                    </a:effectLst>
                  </a14:hiddenEffects>
                </a:ext>
              </a:extLst>
            </p:spPr>
            <p:txBody>
              <a:bodyPr wrap="none" anchor="ctr">
                <a:flatTx/>
              </a:bodyPr>
              <a:lstStyle/>
              <a:p>
                <a:endParaRPr lang="vi-VN"/>
              </a:p>
            </p:txBody>
          </p:sp>
          <p:sp>
            <p:nvSpPr>
              <p:cNvPr id="15" name="Text Box 14"/>
              <p:cNvSpPr txBox="1">
                <a:spLocks noChangeArrowheads="1"/>
              </p:cNvSpPr>
              <p:nvPr/>
            </p:nvSpPr>
            <p:spPr bwMode="gray">
              <a:xfrm>
                <a:off x="419100" y="4171626"/>
                <a:ext cx="1409700" cy="867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20000"/>
                  </a:lnSpc>
                  <a:spcBef>
                    <a:spcPct val="50000"/>
                  </a:spcBef>
                </a:pPr>
                <a:r>
                  <a:rPr lang="en-US" sz="140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CÁC TRƯỜNG THUỘC KHỐI THI ĐUA 01</a:t>
                </a:r>
                <a:endParaRPr lang="en-US" sz="140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grpSp>
        <p:sp>
          <p:nvSpPr>
            <p:cNvPr id="16" name="Text Box 15"/>
            <p:cNvSpPr txBox="1">
              <a:spLocks noChangeArrowheads="1"/>
            </p:cNvSpPr>
            <p:nvPr/>
          </p:nvSpPr>
          <p:spPr bwMode="gray">
            <a:xfrm>
              <a:off x="1905000" y="4402515"/>
              <a:ext cx="7086600" cy="156966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ts val="0"/>
                </a:spcBef>
                <a:buFontTx/>
                <a:buChar char="•"/>
              </a:pPr>
              <a:r>
                <a:rPr lang="en-US" sz="1600">
                  <a:solidFill>
                    <a:srgbClr val="000000"/>
                  </a:solidFill>
                  <a:cs typeface="Arial" charset="0"/>
                </a:rPr>
                <a:t>  </a:t>
              </a:r>
              <a:r>
                <a:rPr lang="en-US" sz="1600"/>
                <a:t>Thực hiện đúng và đầy đủ các hồ sơ thi đua theo hướng dẫn </a:t>
              </a:r>
              <a:endParaRPr lang="en-US" sz="1600" smtClean="0"/>
            </a:p>
            <a:p>
              <a:pPr algn="just">
                <a:spcBef>
                  <a:spcPts val="0"/>
                </a:spcBef>
                <a:buFontTx/>
                <a:buChar char="•"/>
              </a:pPr>
              <a:r>
                <a:rPr lang="en-US" sz="1600" smtClean="0"/>
                <a:t> Thực </a:t>
              </a:r>
              <a:r>
                <a:rPr lang="en-US" sz="1600"/>
                <a:t>hiện báo cáo sơ kết, tổng kết và tự đánh giá, chấm điểm thi đua của đơn vị đúng thời gian quy </a:t>
              </a:r>
              <a:r>
                <a:rPr lang="en-US" sz="1600" smtClean="0"/>
                <a:t>định</a:t>
              </a:r>
            </a:p>
            <a:p>
              <a:pPr algn="just">
                <a:spcBef>
                  <a:spcPts val="0"/>
                </a:spcBef>
                <a:buFontTx/>
                <a:buChar char="•"/>
              </a:pPr>
              <a:r>
                <a:rPr lang="en-US" sz="1600" smtClean="0"/>
                <a:t> Tham </a:t>
              </a:r>
              <a:r>
                <a:rPr lang="en-US" sz="1600"/>
                <a:t>dự đầy đủ và đúng thành phần các buổi họp, hội nghị của </a:t>
              </a:r>
              <a:r>
                <a:rPr lang="en-US" sz="1600" smtClean="0"/>
                <a:t>khối</a:t>
              </a:r>
            </a:p>
            <a:p>
              <a:pPr algn="just">
                <a:spcBef>
                  <a:spcPts val="0"/>
                </a:spcBef>
                <a:buFontTx/>
                <a:buChar char="•"/>
              </a:pPr>
              <a:r>
                <a:rPr lang="en-US" sz="1600" smtClean="0"/>
                <a:t> Tham </a:t>
              </a:r>
              <a:r>
                <a:rPr lang="en-US" sz="1600"/>
                <a:t>gia đóng góp ý, đề xuất các giải pháp nhằm đẩy mạnh, đổi mới công tác thi đua khen thưởng</a:t>
              </a:r>
              <a:endParaRPr lang="en-US" sz="1600">
                <a:solidFill>
                  <a:srgbClr val="000000"/>
                </a:solidFill>
                <a:cs typeface="Arial" charset="0"/>
              </a:endParaRPr>
            </a:p>
          </p:txBody>
        </p:sp>
      </p:grpSp>
      <p:grpSp>
        <p:nvGrpSpPr>
          <p:cNvPr id="18" name="Group 17"/>
          <p:cNvGrpSpPr/>
          <p:nvPr/>
        </p:nvGrpSpPr>
        <p:grpSpPr>
          <a:xfrm>
            <a:off x="152400" y="1125915"/>
            <a:ext cx="8929649" cy="2945705"/>
            <a:chOff x="152400" y="1125915"/>
            <a:chExt cx="8929649" cy="2945705"/>
          </a:xfrm>
        </p:grpSpPr>
        <p:sp>
          <p:nvSpPr>
            <p:cNvPr id="7" name="AutoShape 4"/>
            <p:cNvSpPr>
              <a:spLocks noChangeArrowheads="1"/>
            </p:cNvSpPr>
            <p:nvPr/>
          </p:nvSpPr>
          <p:spPr bwMode="gray">
            <a:xfrm>
              <a:off x="2128799" y="1659315"/>
              <a:ext cx="6953250" cy="2412305"/>
            </a:xfrm>
            <a:prstGeom prst="roundRect">
              <a:avLst>
                <a:gd name="adj" fmla="val 9144"/>
              </a:avLst>
            </a:prstGeom>
            <a:solidFill>
              <a:srgbClr val="F8F8F8"/>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1C1C1C">
                        <a:alpha val="50000"/>
                      </a:srgbClr>
                    </a:outerShdw>
                  </a:effectLst>
                </a14:hiddenEffects>
              </a:ext>
            </a:extLst>
          </p:spPr>
          <p:txBody>
            <a:bodyPr wrap="none" anchor="ctr"/>
            <a:lstStyle/>
            <a:p>
              <a:endParaRPr lang="vi-VN"/>
            </a:p>
          </p:txBody>
        </p:sp>
        <p:grpSp>
          <p:nvGrpSpPr>
            <p:cNvPr id="4" name="Group 3"/>
            <p:cNvGrpSpPr/>
            <p:nvPr/>
          </p:nvGrpSpPr>
          <p:grpSpPr>
            <a:xfrm>
              <a:off x="152400" y="1125915"/>
              <a:ext cx="2743200" cy="1778000"/>
              <a:chOff x="304800" y="1051054"/>
              <a:chExt cx="2476500" cy="1778000"/>
            </a:xfrm>
          </p:grpSpPr>
          <p:sp>
            <p:nvSpPr>
              <p:cNvPr id="8" name="AutoShape 6"/>
              <p:cNvSpPr>
                <a:spLocks noChangeArrowheads="1"/>
              </p:cNvSpPr>
              <p:nvPr/>
            </p:nvSpPr>
            <p:spPr bwMode="gray">
              <a:xfrm>
                <a:off x="304800" y="1051054"/>
                <a:ext cx="2476500" cy="1778000"/>
              </a:xfrm>
              <a:prstGeom prst="upArrow">
                <a:avLst>
                  <a:gd name="adj1" fmla="val 51824"/>
                  <a:gd name="adj2" fmla="val 23468"/>
                </a:avLst>
              </a:prstGeom>
              <a:gradFill rotWithShape="1">
                <a:gsLst>
                  <a:gs pos="0">
                    <a:schemeClr val="accent2">
                      <a:gamma/>
                      <a:shade val="56078"/>
                      <a:invGamma/>
                    </a:schemeClr>
                  </a:gs>
                  <a:gs pos="100000">
                    <a:schemeClr val="accent2"/>
                  </a:gs>
                </a:gsLst>
                <a:lin ang="18900000" scaled="1"/>
              </a:gradFill>
              <a:ln>
                <a:noFill/>
              </a:ln>
              <a:effectLst/>
              <a:scene3d>
                <a:camera prst="legacyPerspectiveBottomRight"/>
                <a:lightRig rig="legacyFlat1" dir="t"/>
              </a:scene3d>
              <a:sp3d extrusionH="430200" prstMaterial="legacyMatte">
                <a:bevelT w="13500" h="13500" prst="angle"/>
                <a:bevelB w="13500" h="13500" prst="angle"/>
                <a:extrusionClr>
                  <a:schemeClr val="accent2"/>
                </a:extrusionClr>
              </a:sp3d>
              <a:extLst>
                <a:ext uri="{91240B29-F687-4F45-9708-019B960494DF}">
                  <a14:hiddenLine xmlns:a14="http://schemas.microsoft.com/office/drawing/2010/main" w="19050">
                    <a:noFill/>
                    <a:miter lim="800000"/>
                    <a:headEnd/>
                    <a:tailEnd/>
                  </a14:hiddenLine>
                </a:ext>
                <a:ext uri="{AF507438-7753-43E0-B8FC-AC1667EBCBE1}">
                  <a14:hiddenEffects xmlns:a14="http://schemas.microsoft.com/office/drawing/2010/main">
                    <a:effectLst>
                      <a:outerShdw dist="35921" dir="2700000" algn="ctr" rotWithShape="0">
                        <a:srgbClr val="1C1C1C">
                          <a:alpha val="50000"/>
                        </a:srgbClr>
                      </a:outerShdw>
                    </a:effectLst>
                  </a14:hiddenEffects>
                </a:ext>
              </a:extLst>
            </p:spPr>
            <p:txBody>
              <a:bodyPr wrap="none" anchor="ctr">
                <a:flatTx/>
              </a:bodyPr>
              <a:lstStyle/>
              <a:p>
                <a:endParaRPr lang="vi-VN"/>
              </a:p>
            </p:txBody>
          </p:sp>
          <p:sp>
            <p:nvSpPr>
              <p:cNvPr id="14" name="Text Box 13"/>
              <p:cNvSpPr txBox="1">
                <a:spLocks noChangeArrowheads="1"/>
              </p:cNvSpPr>
              <p:nvPr/>
            </p:nvSpPr>
            <p:spPr bwMode="gray">
              <a:xfrm>
                <a:off x="959643" y="1551781"/>
                <a:ext cx="1166813" cy="728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20000"/>
                  </a:lnSpc>
                  <a:spcBef>
                    <a:spcPct val="50000"/>
                  </a:spcBef>
                </a:pPr>
                <a:r>
                  <a:rPr lang="en-US"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KHỐI TRƯỞNG</a:t>
                </a:r>
                <a:endParaRPr lang="en-US">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grpSp>
        <p:sp>
          <p:nvSpPr>
            <p:cNvPr id="17" name="Text Box 17"/>
            <p:cNvSpPr txBox="1">
              <a:spLocks noChangeArrowheads="1"/>
            </p:cNvSpPr>
            <p:nvPr/>
          </p:nvSpPr>
          <p:spPr bwMode="gray">
            <a:xfrm>
              <a:off x="2311853" y="1763296"/>
              <a:ext cx="6770196" cy="230832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ts val="0"/>
                </a:spcBef>
                <a:buFontTx/>
                <a:buChar char="•"/>
              </a:pPr>
              <a:r>
                <a:rPr lang="en-US" sz="1600">
                  <a:solidFill>
                    <a:srgbClr val="000000"/>
                  </a:solidFill>
                  <a:cs typeface="Arial" charset="0"/>
                </a:rPr>
                <a:t>  </a:t>
              </a:r>
              <a:r>
                <a:rPr lang="en-US" sz="1600"/>
                <a:t>Xây dựng </a:t>
              </a:r>
              <a:r>
                <a:rPr lang="en-US" sz="1600" smtClean="0"/>
                <a:t>quy chế, kế </a:t>
              </a:r>
              <a:r>
                <a:rPr lang="en-US" sz="1600"/>
                <a:t>hoạch hoạt động của khối các trường Cao đẳng – Trung cấp trong năm học </a:t>
              </a:r>
              <a:r>
                <a:rPr lang="en-US" sz="1600" smtClean="0"/>
                <a:t>2018 </a:t>
              </a:r>
              <a:r>
                <a:rPr lang="en-US" sz="1600"/>
                <a:t>– </a:t>
              </a:r>
              <a:r>
                <a:rPr lang="en-US" sz="1600" smtClean="0"/>
                <a:t>2019</a:t>
              </a:r>
              <a:endParaRPr lang="en-US" sz="1600">
                <a:solidFill>
                  <a:srgbClr val="000000"/>
                </a:solidFill>
                <a:cs typeface="Arial" charset="0"/>
              </a:endParaRPr>
            </a:p>
            <a:p>
              <a:pPr algn="just">
                <a:spcBef>
                  <a:spcPts val="0"/>
                </a:spcBef>
                <a:buFontTx/>
                <a:buChar char="•"/>
              </a:pPr>
              <a:r>
                <a:rPr lang="en-US" sz="1600"/>
                <a:t>Xây dựng chương trình chi tiết và chủ trì tổ chức các buổi họp, hội nghị. </a:t>
              </a:r>
              <a:endParaRPr lang="en-US" sz="1600" smtClean="0"/>
            </a:p>
            <a:p>
              <a:pPr algn="just">
                <a:spcBef>
                  <a:spcPts val="0"/>
                </a:spcBef>
                <a:buFontTx/>
                <a:buChar char="•"/>
              </a:pPr>
              <a:r>
                <a:rPr lang="en-US" sz="1600"/>
                <a:t>Tổ chức ký kết giao ước thi đua, đăng ký tổ chức chuyên đề về công tác thi đua khen </a:t>
              </a:r>
              <a:r>
                <a:rPr lang="en-US" sz="1600" smtClean="0"/>
                <a:t>thưởng</a:t>
              </a:r>
            </a:p>
            <a:p>
              <a:pPr algn="just">
                <a:spcBef>
                  <a:spcPts val="0"/>
                </a:spcBef>
                <a:buFontTx/>
                <a:buChar char="•"/>
              </a:pPr>
              <a:r>
                <a:rPr lang="en-US" sz="1600"/>
                <a:t>Đôn đốc, nhắc nhở các trường trong khối thực hiện đúng và đầy đủ theo kế hoạch đã thống </a:t>
              </a:r>
              <a:r>
                <a:rPr lang="en-US" sz="1600" smtClean="0"/>
                <a:t>nhất</a:t>
              </a:r>
            </a:p>
            <a:p>
              <a:pPr algn="just">
                <a:spcBef>
                  <a:spcPts val="0"/>
                </a:spcBef>
                <a:buFontTx/>
                <a:buChar char="•"/>
              </a:pPr>
              <a:r>
                <a:rPr lang="en-US" sz="1600"/>
                <a:t>Tổng hợp, báo cáo kết quả hoạt động của khối các trường Cao đẳng – Trung cấp </a:t>
              </a:r>
              <a:endParaRPr lang="en-US" sz="1600">
                <a:solidFill>
                  <a:srgbClr val="000000"/>
                </a:solidFill>
                <a:cs typeface="Arial" charset="0"/>
              </a:endParaRPr>
            </a:p>
          </p:txBody>
        </p:sp>
      </p:grpSp>
    </p:spTree>
    <p:extLst>
      <p:ext uri="{BB962C8B-B14F-4D97-AF65-F5344CB8AC3E}">
        <p14:creationId xmlns:p14="http://schemas.microsoft.com/office/powerpoint/2010/main" val="303654515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2655</TotalTime>
  <Words>564</Words>
  <Application>Microsoft Office PowerPoint</Application>
  <PresentationFormat>On-screen Show (4:3)</PresentationFormat>
  <Paragraphs>56</Paragraphs>
  <Slides>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Office Theme</vt:lpstr>
      <vt:lpstr>Microsoft Excel 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ĐẢNG BỘ TRƯỜNG CAO ĐẲNG  KINH TẾ - KỸ THUẬT  THÀNH  PHỐ HỒ CHÍ MINH CHI BỘ 1</dc:title>
  <dc:creator>rongcon</dc:creator>
  <cp:lastModifiedBy>CoHoa</cp:lastModifiedBy>
  <cp:revision>400</cp:revision>
  <cp:lastPrinted>2015-03-30T00:39:19Z</cp:lastPrinted>
  <dcterms:created xsi:type="dcterms:W3CDTF">2014-12-15T00:22:51Z</dcterms:created>
  <dcterms:modified xsi:type="dcterms:W3CDTF">2019-04-25T10:17:39Z</dcterms:modified>
</cp:coreProperties>
</file>